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5089" r:id="rId2"/>
  </p:sldMasterIdLst>
  <p:notesMasterIdLst>
    <p:notesMasterId r:id="rId22"/>
  </p:notesMasterIdLst>
  <p:sldIdLst>
    <p:sldId id="588" r:id="rId3"/>
    <p:sldId id="589" r:id="rId4"/>
    <p:sldId id="590" r:id="rId5"/>
    <p:sldId id="592" r:id="rId6"/>
    <p:sldId id="591" r:id="rId7"/>
    <p:sldId id="547" r:id="rId8"/>
    <p:sldId id="549" r:id="rId9"/>
    <p:sldId id="593" r:id="rId10"/>
    <p:sldId id="575" r:id="rId11"/>
    <p:sldId id="552" r:id="rId12"/>
    <p:sldId id="553" r:id="rId13"/>
    <p:sldId id="581" r:id="rId14"/>
    <p:sldId id="564" r:id="rId15"/>
    <p:sldId id="565" r:id="rId16"/>
    <p:sldId id="584" r:id="rId17"/>
    <p:sldId id="582" r:id="rId18"/>
    <p:sldId id="594" r:id="rId19"/>
    <p:sldId id="583" r:id="rId20"/>
    <p:sldId id="585" r:id="rId21"/>
  </p:sldIdLst>
  <p:sldSz cx="6858000" cy="9906000" type="A4"/>
  <p:notesSz cx="6797675" cy="9926638"/>
  <p:defaultTextStyle>
    <a:defPPr>
      <a:defRPr lang="fr-FR"/>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3853">
          <p15:clr>
            <a:srgbClr val="A4A3A4"/>
          </p15:clr>
        </p15:guide>
        <p15:guide id="2" orient="horz" pos="5015">
          <p15:clr>
            <a:srgbClr val="A4A3A4"/>
          </p15:clr>
        </p15:guide>
        <p15:guide id="3" orient="horz" pos="5311">
          <p15:clr>
            <a:srgbClr val="A4A3A4"/>
          </p15:clr>
        </p15:guide>
        <p15:guide id="4" orient="horz" pos="4922">
          <p15:clr>
            <a:srgbClr val="A4A3A4"/>
          </p15:clr>
        </p15:guide>
        <p15:guide id="5" pos="1749">
          <p15:clr>
            <a:srgbClr val="A4A3A4"/>
          </p15:clr>
        </p15:guide>
        <p15:guide id="6" pos="175">
          <p15:clr>
            <a:srgbClr val="A4A3A4"/>
          </p15:clr>
        </p15:guide>
        <p15:guide id="7" orient="horz" pos="531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12276"/>
    <a:srgbClr val="404040"/>
    <a:srgbClr val="FFA3BF"/>
    <a:srgbClr val="DC006B"/>
    <a:srgbClr val="5C5C5C"/>
    <a:srgbClr val="003B5A"/>
    <a:srgbClr val="F6F6F6"/>
    <a:srgbClr val="FFD9E2"/>
    <a:srgbClr val="FFCDCD"/>
    <a:srgbClr val="FFA0B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870" autoAdjust="0"/>
    <p:restoredTop sz="96433" autoAdjust="0"/>
  </p:normalViewPr>
  <p:slideViewPr>
    <p:cSldViewPr snapToGrid="0">
      <p:cViewPr varScale="1">
        <p:scale>
          <a:sx n="79" d="100"/>
          <a:sy n="79" d="100"/>
        </p:scale>
        <p:origin x="3414" y="90"/>
      </p:cViewPr>
      <p:guideLst>
        <p:guide orient="horz" pos="3853"/>
        <p:guide orient="horz" pos="5015"/>
        <p:guide orient="horz" pos="5311"/>
        <p:guide orient="horz" pos="4922"/>
        <p:guide pos="1749"/>
        <p:guide pos="175"/>
        <p:guide orient="horz" pos="5318"/>
      </p:guideLst>
    </p:cSldViewPr>
  </p:slideViewPr>
  <p:outlineViewPr>
    <p:cViewPr>
      <p:scale>
        <a:sx n="66" d="100"/>
        <a:sy n="66" d="100"/>
      </p:scale>
      <p:origin x="0" y="0"/>
    </p:cViewPr>
  </p:outlineViewPr>
  <p:notesTextViewPr>
    <p:cViewPr>
      <p:scale>
        <a:sx n="100" d="100"/>
        <a:sy n="100" d="100"/>
      </p:scale>
      <p:origin x="0" y="0"/>
    </p:cViewPr>
  </p:notesTextViewPr>
  <p:sorterViewPr>
    <p:cViewPr>
      <p:scale>
        <a:sx n="60" d="100"/>
        <a:sy n="6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ableStyles" Target="tableStyle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presProps" Target="pres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1" y="0"/>
            <a:ext cx="2946189" cy="495063"/>
          </a:xfrm>
          <a:prstGeom prst="rect">
            <a:avLst/>
          </a:prstGeom>
        </p:spPr>
        <p:txBody>
          <a:bodyPr vert="horz" lIns="95563" tIns="47781" rIns="95563" bIns="47781" rtlCol="0"/>
          <a:lstStyle>
            <a:lvl1pPr algn="l">
              <a:defRPr sz="1200"/>
            </a:lvl1pPr>
          </a:lstStyle>
          <a:p>
            <a:pPr>
              <a:defRPr/>
            </a:pPr>
            <a:endParaRPr lang="fr-FR"/>
          </a:p>
        </p:txBody>
      </p:sp>
      <p:sp>
        <p:nvSpPr>
          <p:cNvPr id="3" name="Espace réservé de la date 2"/>
          <p:cNvSpPr>
            <a:spLocks noGrp="1"/>
          </p:cNvSpPr>
          <p:nvPr>
            <p:ph type="dt" idx="1"/>
          </p:nvPr>
        </p:nvSpPr>
        <p:spPr>
          <a:xfrm>
            <a:off x="3849899" y="0"/>
            <a:ext cx="2946189" cy="495063"/>
          </a:xfrm>
          <a:prstGeom prst="rect">
            <a:avLst/>
          </a:prstGeom>
        </p:spPr>
        <p:txBody>
          <a:bodyPr vert="horz" lIns="95563" tIns="47781" rIns="95563" bIns="47781" rtlCol="0"/>
          <a:lstStyle>
            <a:lvl1pPr algn="r">
              <a:defRPr sz="1200"/>
            </a:lvl1pPr>
          </a:lstStyle>
          <a:p>
            <a:pPr>
              <a:defRPr/>
            </a:pPr>
            <a:fld id="{F5FFA1DB-E3A1-4125-AC20-0E9685DB4C01}" type="datetimeFigureOut">
              <a:rPr lang="fr-FR"/>
              <a:pPr>
                <a:defRPr/>
              </a:pPr>
              <a:t>23/05/2016</a:t>
            </a:fld>
            <a:endParaRPr lang="fr-FR"/>
          </a:p>
        </p:txBody>
      </p:sp>
      <p:sp>
        <p:nvSpPr>
          <p:cNvPr id="4" name="Espace réservé de l'image des diapositives 3"/>
          <p:cNvSpPr>
            <a:spLocks noGrp="1" noRot="1" noChangeAspect="1"/>
          </p:cNvSpPr>
          <p:nvPr>
            <p:ph type="sldImg" idx="2"/>
          </p:nvPr>
        </p:nvSpPr>
        <p:spPr>
          <a:xfrm>
            <a:off x="2109788" y="744538"/>
            <a:ext cx="2578100" cy="3722687"/>
          </a:xfrm>
          <a:prstGeom prst="rect">
            <a:avLst/>
          </a:prstGeom>
          <a:noFill/>
          <a:ln w="12700">
            <a:solidFill>
              <a:prstClr val="black"/>
            </a:solidFill>
          </a:ln>
        </p:spPr>
        <p:txBody>
          <a:bodyPr vert="horz" lIns="95563" tIns="47781" rIns="95563" bIns="47781" rtlCol="0" anchor="ctr"/>
          <a:lstStyle/>
          <a:p>
            <a:pPr lvl="0"/>
            <a:endParaRPr lang="fr-FR" noProof="0" smtClean="0"/>
          </a:p>
        </p:txBody>
      </p:sp>
      <p:sp>
        <p:nvSpPr>
          <p:cNvPr id="5" name="Espace réservé des commentaires 4"/>
          <p:cNvSpPr>
            <a:spLocks noGrp="1"/>
          </p:cNvSpPr>
          <p:nvPr>
            <p:ph type="body" sz="quarter" idx="3"/>
          </p:nvPr>
        </p:nvSpPr>
        <p:spPr>
          <a:xfrm>
            <a:off x="679768" y="4714202"/>
            <a:ext cx="5438140" cy="4468256"/>
          </a:xfrm>
          <a:prstGeom prst="rect">
            <a:avLst/>
          </a:prstGeom>
        </p:spPr>
        <p:txBody>
          <a:bodyPr vert="horz" lIns="95563" tIns="47781" rIns="95563" bIns="47781" rtlCol="0">
            <a:normAutofit/>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6" name="Espace réservé du pied de page 5"/>
          <p:cNvSpPr>
            <a:spLocks noGrp="1"/>
          </p:cNvSpPr>
          <p:nvPr>
            <p:ph type="ftr" sz="quarter" idx="4"/>
          </p:nvPr>
        </p:nvSpPr>
        <p:spPr>
          <a:xfrm>
            <a:off x="1" y="9429989"/>
            <a:ext cx="2946189" cy="495063"/>
          </a:xfrm>
          <a:prstGeom prst="rect">
            <a:avLst/>
          </a:prstGeom>
        </p:spPr>
        <p:txBody>
          <a:bodyPr vert="horz" lIns="95563" tIns="47781" rIns="95563" bIns="47781" rtlCol="0" anchor="b"/>
          <a:lstStyle>
            <a:lvl1pPr algn="l">
              <a:defRPr sz="1200"/>
            </a:lvl1pPr>
          </a:lstStyle>
          <a:p>
            <a:pPr>
              <a:defRPr/>
            </a:pPr>
            <a:endParaRPr lang="fr-FR"/>
          </a:p>
        </p:txBody>
      </p:sp>
      <p:sp>
        <p:nvSpPr>
          <p:cNvPr id="7" name="Espace réservé du numéro de diapositive 6"/>
          <p:cNvSpPr>
            <a:spLocks noGrp="1"/>
          </p:cNvSpPr>
          <p:nvPr>
            <p:ph type="sldNum" sz="quarter" idx="5"/>
          </p:nvPr>
        </p:nvSpPr>
        <p:spPr>
          <a:xfrm>
            <a:off x="3849899" y="9429989"/>
            <a:ext cx="2946189" cy="495063"/>
          </a:xfrm>
          <a:prstGeom prst="rect">
            <a:avLst/>
          </a:prstGeom>
        </p:spPr>
        <p:txBody>
          <a:bodyPr vert="horz" lIns="95563" tIns="47781" rIns="95563" bIns="47781" rtlCol="0" anchor="b"/>
          <a:lstStyle>
            <a:lvl1pPr algn="r">
              <a:defRPr sz="1200"/>
            </a:lvl1pPr>
          </a:lstStyle>
          <a:p>
            <a:pPr>
              <a:defRPr/>
            </a:pPr>
            <a:fld id="{3B4BFD3A-F18C-4F03-8694-07A379464EAE}" type="slidenum">
              <a:rPr lang="fr-FR"/>
              <a:pPr>
                <a:defRPr/>
              </a:pPr>
              <a:t>‹N°›</a:t>
            </a:fld>
            <a:endParaRPr lang="fr-FR"/>
          </a:p>
        </p:txBody>
      </p:sp>
    </p:spTree>
    <p:extLst>
      <p:ext uri="{BB962C8B-B14F-4D97-AF65-F5344CB8AC3E}">
        <p14:creationId xmlns:p14="http://schemas.microsoft.com/office/powerpoint/2010/main" val="193658671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789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789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BF1B90D-8E72-49F9-8585-69D3FA7B4866}" type="slidenum">
              <a:rPr lang="fr-FR" smtClean="0"/>
              <a:pPr/>
              <a:t>11</a:t>
            </a:fld>
            <a:endParaRPr lang="fr-FR" smtClean="0"/>
          </a:p>
        </p:txBody>
      </p:sp>
    </p:spTree>
    <p:extLst>
      <p:ext uri="{BB962C8B-B14F-4D97-AF65-F5344CB8AC3E}">
        <p14:creationId xmlns:p14="http://schemas.microsoft.com/office/powerpoint/2010/main" val="12679423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891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891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02771C5-0D88-4E75-855F-D287F7AEAF6B}" type="slidenum">
              <a:rPr lang="fr-FR" smtClean="0"/>
              <a:pPr/>
              <a:t>12</a:t>
            </a:fld>
            <a:endParaRPr lang="fr-FR" smtClean="0"/>
          </a:p>
        </p:txBody>
      </p:sp>
    </p:spTree>
    <p:extLst>
      <p:ext uri="{BB962C8B-B14F-4D97-AF65-F5344CB8AC3E}">
        <p14:creationId xmlns:p14="http://schemas.microsoft.com/office/powerpoint/2010/main" val="29295248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3993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3994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925C92B-81B4-4B46-82EF-B201B344B216}" type="slidenum">
              <a:rPr lang="fr-FR" smtClean="0"/>
              <a:pPr/>
              <a:t>13</a:t>
            </a:fld>
            <a:endParaRPr lang="fr-FR" smtClean="0"/>
          </a:p>
        </p:txBody>
      </p:sp>
    </p:spTree>
    <p:extLst>
      <p:ext uri="{BB962C8B-B14F-4D97-AF65-F5344CB8AC3E}">
        <p14:creationId xmlns:p14="http://schemas.microsoft.com/office/powerpoint/2010/main" val="3277536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0963"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0964"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1B69A20-3CC4-4B1E-9658-A06DA0FA57CC}" type="slidenum">
              <a:rPr lang="fr-FR" smtClean="0"/>
              <a:pPr/>
              <a:t>14</a:t>
            </a:fld>
            <a:endParaRPr lang="fr-FR" smtClean="0"/>
          </a:p>
        </p:txBody>
      </p:sp>
    </p:spTree>
    <p:extLst>
      <p:ext uri="{BB962C8B-B14F-4D97-AF65-F5344CB8AC3E}">
        <p14:creationId xmlns:p14="http://schemas.microsoft.com/office/powerpoint/2010/main" val="34604233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4035"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4036"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305CFA7-A404-4260-911A-DE39AC70548A}" type="slidenum">
              <a:rPr lang="fr-FR" smtClean="0"/>
              <a:pPr/>
              <a:t>15</a:t>
            </a:fld>
            <a:endParaRPr lang="fr-FR" smtClean="0"/>
          </a:p>
        </p:txBody>
      </p:sp>
    </p:spTree>
    <p:extLst>
      <p:ext uri="{BB962C8B-B14F-4D97-AF65-F5344CB8AC3E}">
        <p14:creationId xmlns:p14="http://schemas.microsoft.com/office/powerpoint/2010/main" val="33899976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1987"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1988"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AF78D0B-6B86-4424-948B-64481A44EC3D}" type="slidenum">
              <a:rPr lang="fr-FR" smtClean="0"/>
              <a:pPr/>
              <a:t>16</a:t>
            </a:fld>
            <a:endParaRPr lang="fr-FR" smtClean="0"/>
          </a:p>
        </p:txBody>
      </p:sp>
    </p:spTree>
    <p:extLst>
      <p:ext uri="{BB962C8B-B14F-4D97-AF65-F5344CB8AC3E}">
        <p14:creationId xmlns:p14="http://schemas.microsoft.com/office/powerpoint/2010/main" val="8371602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30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E95C4-C97A-4CFC-9A58-E799ABC6ED6D}" type="slidenum">
              <a:rPr lang="fr-FR" smtClean="0">
                <a:solidFill>
                  <a:prstClr val="black"/>
                </a:solidFill>
              </a:rPr>
              <a:pPr/>
              <a:t>17</a:t>
            </a:fld>
            <a:endParaRPr lang="fr-FR" smtClean="0">
              <a:solidFill>
                <a:prstClr val="black"/>
              </a:solidFill>
            </a:endParaRPr>
          </a:p>
        </p:txBody>
      </p:sp>
    </p:spTree>
    <p:extLst>
      <p:ext uri="{BB962C8B-B14F-4D97-AF65-F5344CB8AC3E}">
        <p14:creationId xmlns:p14="http://schemas.microsoft.com/office/powerpoint/2010/main" val="3295060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3011"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3012"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59E95C4-C97A-4CFC-9A58-E799ABC6ED6D}" type="slidenum">
              <a:rPr lang="fr-FR" smtClean="0"/>
              <a:pPr/>
              <a:t>18</a:t>
            </a:fld>
            <a:endParaRPr lang="fr-FR" smtClean="0"/>
          </a:p>
        </p:txBody>
      </p:sp>
    </p:spTree>
    <p:extLst>
      <p:ext uri="{BB962C8B-B14F-4D97-AF65-F5344CB8AC3E}">
        <p14:creationId xmlns:p14="http://schemas.microsoft.com/office/powerpoint/2010/main" val="36365130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Espace réservé de l'image des diapositives 1"/>
          <p:cNvSpPr>
            <a:spLocks noGrp="1" noRot="1" noChangeAspect="1" noTextEdit="1"/>
          </p:cNvSpPr>
          <p:nvPr>
            <p:ph type="sldImg"/>
          </p:nvPr>
        </p:nvSpPr>
        <p:spPr bwMode="auto">
          <a:noFill/>
          <a:ln>
            <a:solidFill>
              <a:srgbClr val="000000"/>
            </a:solidFill>
            <a:miter lim="800000"/>
            <a:headEnd/>
            <a:tailEnd/>
          </a:ln>
        </p:spPr>
      </p:sp>
      <p:sp>
        <p:nvSpPr>
          <p:cNvPr id="45059" name="Espace réservé des commentaires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fr-FR" smtClean="0"/>
          </a:p>
        </p:txBody>
      </p:sp>
      <p:sp>
        <p:nvSpPr>
          <p:cNvPr id="45060" name="Espace réservé du numéro de diapositiv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E4D448-B2B2-4D76-B99F-AE02478AEE5A}" type="slidenum">
              <a:rPr lang="fr-FR" smtClean="0"/>
              <a:pPr/>
              <a:t>19</a:t>
            </a:fld>
            <a:endParaRPr lang="fr-FR" smtClean="0"/>
          </a:p>
        </p:txBody>
      </p:sp>
    </p:spTree>
    <p:extLst>
      <p:ext uri="{BB962C8B-B14F-4D97-AF65-F5344CB8AC3E}">
        <p14:creationId xmlns:p14="http://schemas.microsoft.com/office/powerpoint/2010/main" val="6940640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708"/>
            <a:ext cx="5829300" cy="2123942"/>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153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514350" y="3076708"/>
            <a:ext cx="5829300" cy="2123942"/>
          </a:xfrm>
          <a:prstGeom prst="rect">
            <a:avLst/>
          </a:prstGeo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028700" y="5613400"/>
            <a:ext cx="4800600" cy="2531533"/>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3575887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14350" y="2863454"/>
            <a:ext cx="5829300" cy="594188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5989141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4949"/>
            <a:ext cx="5829300" cy="1967442"/>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338" y="4198012"/>
            <a:ext cx="5829300" cy="21669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66982873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14350" y="2863454"/>
            <a:ext cx="2838450" cy="594188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0" y="2863454"/>
            <a:ext cx="2838450" cy="594188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5299013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e la date 2"/>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4" name="Espace réservé du pied de page 3"/>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10370473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3" name="Espace réservé du pied de page 2"/>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dirty="0"/>
          </a:p>
        </p:txBody>
      </p:sp>
    </p:spTree>
    <p:extLst>
      <p:ext uri="{BB962C8B-B14F-4D97-AF65-F5344CB8AC3E}">
        <p14:creationId xmlns:p14="http://schemas.microsoft.com/office/powerpoint/2010/main" val="37735046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837"/>
            <a:ext cx="2255838" cy="1678517"/>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3833"/>
            <a:ext cx="3833812" cy="845449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355"/>
            <a:ext cx="2255838" cy="677597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4511188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1"/>
            <a:ext cx="4114800" cy="818621"/>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613" y="885693"/>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344613" y="7752822"/>
            <a:ext cx="4114800" cy="116257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25481961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14350" y="2863454"/>
            <a:ext cx="5829300" cy="594188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extLst>
      <p:ext uri="{BB962C8B-B14F-4D97-AF65-F5344CB8AC3E}">
        <p14:creationId xmlns:p14="http://schemas.microsoft.com/office/powerpoint/2010/main" val="3441338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idx="1"/>
          </p:nvPr>
        </p:nvSpPr>
        <p:spPr>
          <a:xfrm>
            <a:off x="514350" y="2863454"/>
            <a:ext cx="5829300" cy="5941880"/>
          </a:xfrm>
          <a:prstGeom prst="rect">
            <a:avLst/>
          </a:prstGeo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541338" y="6364949"/>
            <a:ext cx="5829300" cy="1967442"/>
          </a:xfrm>
          <a:prstGeom prst="rect">
            <a:avLst/>
          </a:prstGeo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541338" y="4198012"/>
            <a:ext cx="5829300" cy="2166938"/>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514350" y="2863454"/>
            <a:ext cx="2838450" cy="594188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3505200" y="2863454"/>
            <a:ext cx="2838450" cy="5941880"/>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e la date 2"/>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4" name="Espace réservé du pied de page 3"/>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3" name="Espace réservé du pied de page 2"/>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342900" y="393837"/>
            <a:ext cx="2255838" cy="1678517"/>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2681288" y="393833"/>
            <a:ext cx="3833812" cy="8454496"/>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342900" y="2072355"/>
            <a:ext cx="2255838" cy="677597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344613" y="6934201"/>
            <a:ext cx="4114800" cy="818621"/>
          </a:xfrm>
          <a:prstGeom prst="rect">
            <a:avLst/>
          </a:prstGeo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344613" y="885693"/>
            <a:ext cx="4114800" cy="59436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344613" y="7752822"/>
            <a:ext cx="4114800" cy="116257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6" name="Espace réservé du pied de page 5"/>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a:xfrm>
            <a:off x="514350" y="880533"/>
            <a:ext cx="5829300" cy="1651000"/>
          </a:xfrm>
          <a:prstGeom prst="rect">
            <a:avLst/>
          </a:prstGeom>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514350" y="2863454"/>
            <a:ext cx="5829300" cy="5941880"/>
          </a:xfrm>
          <a:prstGeom prst="rect">
            <a:avLst/>
          </a:prstGeo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noChangeArrowheads="1"/>
          </p:cNvSpPr>
          <p:nvPr>
            <p:ph type="dt" sz="half" idx="10"/>
          </p:nvPr>
        </p:nvSpPr>
        <p:spPr>
          <a:xfrm>
            <a:off x="514350" y="9024938"/>
            <a:ext cx="1428750" cy="660400"/>
          </a:xfrm>
          <a:prstGeom prst="rect">
            <a:avLst/>
          </a:prstGeom>
        </p:spPr>
        <p:txBody>
          <a:bodyPr/>
          <a:lstStyle>
            <a:lvl1pPr>
              <a:defRPr/>
            </a:lvl1pPr>
          </a:lstStyle>
          <a:p>
            <a:pPr>
              <a:defRPr/>
            </a:pPr>
            <a:endParaRPr lang="fr-FR"/>
          </a:p>
        </p:txBody>
      </p:sp>
      <p:sp>
        <p:nvSpPr>
          <p:cNvPr id="5" name="Espace réservé du pied de page 4"/>
          <p:cNvSpPr>
            <a:spLocks noGrp="1" noChangeArrowheads="1"/>
          </p:cNvSpPr>
          <p:nvPr>
            <p:ph type="ftr" sz="quarter" idx="11"/>
          </p:nvPr>
        </p:nvSpPr>
        <p:spPr>
          <a:xfrm>
            <a:off x="2343150" y="9024938"/>
            <a:ext cx="2171700" cy="660400"/>
          </a:xfrm>
          <a:prstGeom prst="rect">
            <a:avLst/>
          </a:prstGeom>
        </p:spPr>
        <p:txBody>
          <a:bodyPr/>
          <a:lstStyle>
            <a:lvl1pPr>
              <a:defRPr/>
            </a:lvl1pPr>
          </a:lstStyle>
          <a:p>
            <a:pPr>
              <a:defRPr/>
            </a:pPr>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32"/>
          <p:cNvSpPr>
            <a:spLocks noChangeArrowheads="1"/>
          </p:cNvSpPr>
          <p:nvPr userDrawn="1"/>
        </p:nvSpPr>
        <p:spPr bwMode="auto">
          <a:xfrm>
            <a:off x="3015700" y="9537002"/>
            <a:ext cx="3821092"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r>
              <a:rPr lang="fr-FR" altLang="fr-FR" sz="1000" dirty="0">
                <a:solidFill>
                  <a:srgbClr val="003B5B"/>
                </a:solidFill>
                <a:latin typeface="Calibri" panose="020F0502020204030204" pitchFamily="34" charset="0"/>
              </a:rPr>
              <a:t>Docteur Renaud, </a:t>
            </a:r>
            <a:r>
              <a:rPr lang="fr-FR" altLang="fr-FR" sz="1000" dirty="0" smtClean="0">
                <a:solidFill>
                  <a:srgbClr val="003B5B"/>
                </a:solidFill>
                <a:latin typeface="Calibri" panose="020F0502020204030204" pitchFamily="34" charset="0"/>
              </a:rPr>
              <a:t>les soins naturels qui font rayonner de beauté</a:t>
            </a:r>
            <a:endParaRPr lang="fr-FR" altLang="fr-FR" sz="1000" dirty="0">
              <a:solidFill>
                <a:srgbClr val="003B5B"/>
              </a:solidFill>
              <a:latin typeface="Calibri" panose="020F0502020204030204" pitchFamily="34" charset="0"/>
            </a:endParaRPr>
          </a:p>
        </p:txBody>
      </p:sp>
      <p:sp>
        <p:nvSpPr>
          <p:cNvPr id="8" name="Rectangle 7"/>
          <p:cNvSpPr/>
          <p:nvPr userDrawn="1"/>
        </p:nvSpPr>
        <p:spPr>
          <a:xfrm rot="5400000" flipV="1">
            <a:off x="-4380765" y="4934999"/>
            <a:ext cx="9906000" cy="36000"/>
          </a:xfrm>
          <a:prstGeom prst="rect">
            <a:avLst/>
          </a:prstGeom>
          <a:gradFill>
            <a:gsLst>
              <a:gs pos="35000">
                <a:srgbClr val="E1227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633"/>
          </a:p>
        </p:txBody>
      </p:sp>
      <p:sp>
        <p:nvSpPr>
          <p:cNvPr id="9" name="Rectangle 8"/>
          <p:cNvSpPr/>
          <p:nvPr userDrawn="1"/>
        </p:nvSpPr>
        <p:spPr>
          <a:xfrm flipV="1">
            <a:off x="0" y="717866"/>
            <a:ext cx="6858000" cy="36000"/>
          </a:xfrm>
          <a:prstGeom prst="rect">
            <a:avLst/>
          </a:prstGeom>
          <a:gradFill>
            <a:gsLst>
              <a:gs pos="35000">
                <a:srgbClr val="E12276"/>
              </a:gs>
              <a:gs pos="100000">
                <a:schemeClr val="bg1"/>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fr-FR" sz="1633"/>
          </a:p>
        </p:txBody>
      </p:sp>
      <p:pic>
        <p:nvPicPr>
          <p:cNvPr id="10" name="Image 9"/>
          <p:cNvPicPr>
            <a:picLocks noChangeAspect="1"/>
          </p:cNvPicPr>
          <p:nvPr userDrawn="1"/>
        </p:nvPicPr>
        <p:blipFill>
          <a:blip r:embed="rId11">
            <a:extLst>
              <a:ext uri="{28A0092B-C50C-407E-A947-70E740481C1C}">
                <a14:useLocalDpi xmlns:a14="http://schemas.microsoft.com/office/drawing/2010/main" val="0"/>
              </a:ext>
            </a:extLst>
          </a:blip>
          <a:srcRect/>
          <a:stretch>
            <a:fillRect/>
          </a:stretch>
        </p:blipFill>
        <p:spPr bwMode="auto">
          <a:xfrm>
            <a:off x="209550" y="377825"/>
            <a:ext cx="720725"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079" r:id="rId1"/>
    <p:sldLayoutId id="2147485080" r:id="rId2"/>
    <p:sldLayoutId id="2147485081" r:id="rId3"/>
    <p:sldLayoutId id="2147485082" r:id="rId4"/>
    <p:sldLayoutId id="2147485084" r:id="rId5"/>
    <p:sldLayoutId id="2147485085" r:id="rId6"/>
    <p:sldLayoutId id="2147485086" r:id="rId7"/>
    <p:sldLayoutId id="2147485087" r:id="rId8"/>
    <p:sldLayoutId id="2147485088"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85880456"/>
      </p:ext>
    </p:extLst>
  </p:cSld>
  <p:clrMap bg1="lt1" tx1="dk1" bg2="lt2" tx2="dk2" accent1="accent1" accent2="accent2" accent3="accent3" accent4="accent4" accent5="accent5" accent6="accent6" hlink="hlink" folHlink="folHlink"/>
  <p:sldLayoutIdLst>
    <p:sldLayoutId id="2147485090" r:id="rId1"/>
    <p:sldLayoutId id="2147485091" r:id="rId2"/>
    <p:sldLayoutId id="2147485092" r:id="rId3"/>
    <p:sldLayoutId id="2147485093" r:id="rId4"/>
    <p:sldLayoutId id="2147485094" r:id="rId5"/>
    <p:sldLayoutId id="2147485095" r:id="rId6"/>
    <p:sldLayoutId id="2147485096" r:id="rId7"/>
    <p:sldLayoutId id="2147485097" r:id="rId8"/>
    <p:sldLayoutId id="2147485098" r:id="rId9"/>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image" Target="../media/image4.jpeg"/><Relationship Id="rId7" Type="http://schemas.openxmlformats.org/officeDocument/2006/relationships/image" Target="../media/image38.jpeg"/><Relationship Id="rId2" Type="http://schemas.openxmlformats.org/officeDocument/2006/relationships/notesSlide" Target="../notesSlides/notesSlide1.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jpeg"/><Relationship Id="rId9" Type="http://schemas.openxmlformats.org/officeDocument/2006/relationships/image" Target="../media/image40.png"/></Relationships>
</file>

<file path=ppt/slides/_rels/slide12.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jpeg"/><Relationship Id="rId7" Type="http://schemas.openxmlformats.org/officeDocument/2006/relationships/image" Target="../media/image43.jpeg"/><Relationship Id="rId2" Type="http://schemas.openxmlformats.org/officeDocument/2006/relationships/notesSlide" Target="../notesSlides/notesSlide2.xml"/><Relationship Id="rId1" Type="http://schemas.openxmlformats.org/officeDocument/2006/relationships/slideLayout" Target="../slideLayouts/slideLayout6.xml"/><Relationship Id="rId6" Type="http://schemas.openxmlformats.org/officeDocument/2006/relationships/image" Target="../media/image42.jpeg"/><Relationship Id="rId5" Type="http://schemas.openxmlformats.org/officeDocument/2006/relationships/image" Target="../media/image41.jpeg"/><Relationship Id="rId4" Type="http://schemas.openxmlformats.org/officeDocument/2006/relationships/image" Target="../media/image20.jpeg"/><Relationship Id="rId9" Type="http://schemas.openxmlformats.org/officeDocument/2006/relationships/image" Target="../media/image45.png"/></Relationships>
</file>

<file path=ppt/slides/_rels/slide1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48.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47.jpeg"/><Relationship Id="rId4" Type="http://schemas.openxmlformats.org/officeDocument/2006/relationships/image" Target="../media/image46.jpeg"/></Relationships>
</file>

<file path=ppt/slides/_rels/slide14.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image" Target="../media/image4.jpeg"/><Relationship Id="rId7" Type="http://schemas.openxmlformats.org/officeDocument/2006/relationships/image" Target="../media/image43.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37.jpeg"/><Relationship Id="rId5" Type="http://schemas.openxmlformats.org/officeDocument/2006/relationships/image" Target="../media/image49.jpeg"/><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51.png"/><Relationship Id="rId7" Type="http://schemas.openxmlformats.org/officeDocument/2006/relationships/image" Target="../media/image53.jpe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52.jpeg"/><Relationship Id="rId11" Type="http://schemas.openxmlformats.org/officeDocument/2006/relationships/image" Target="../media/image57.png"/><Relationship Id="rId5" Type="http://schemas.openxmlformats.org/officeDocument/2006/relationships/image" Target="../media/image4.jpeg"/><Relationship Id="rId10" Type="http://schemas.openxmlformats.org/officeDocument/2006/relationships/image" Target="../media/image56.png"/><Relationship Id="rId4" Type="http://schemas.openxmlformats.org/officeDocument/2006/relationships/image" Target="../media/image37.jpeg"/><Relationship Id="rId9" Type="http://schemas.openxmlformats.org/officeDocument/2006/relationships/image" Target="../media/image55.jpeg"/></Relationships>
</file>

<file path=ppt/slides/_rels/slide16.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image" Target="../media/image4.jpeg"/><Relationship Id="rId7" Type="http://schemas.openxmlformats.org/officeDocument/2006/relationships/image" Target="../media/image52.jpeg"/><Relationship Id="rId12" Type="http://schemas.openxmlformats.org/officeDocument/2006/relationships/image" Target="../media/image57.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6.jpeg"/><Relationship Id="rId11" Type="http://schemas.openxmlformats.org/officeDocument/2006/relationships/image" Target="../media/image61.png"/><Relationship Id="rId5" Type="http://schemas.openxmlformats.org/officeDocument/2006/relationships/image" Target="../media/image37.jpeg"/><Relationship Id="rId10" Type="http://schemas.openxmlformats.org/officeDocument/2006/relationships/image" Target="../media/image60.jpeg"/><Relationship Id="rId4" Type="http://schemas.openxmlformats.org/officeDocument/2006/relationships/image" Target="../media/image58.jpeg"/><Relationship Id="rId9" Type="http://schemas.openxmlformats.org/officeDocument/2006/relationships/image" Target="../media/image59.jpeg"/></Relationships>
</file>

<file path=ppt/slides/_rels/slide17.xml.rels><?xml version="1.0" encoding="UTF-8" standalone="yes"?>
<Relationships xmlns="http://schemas.openxmlformats.org/package/2006/relationships"><Relationship Id="rId8" Type="http://schemas.openxmlformats.org/officeDocument/2006/relationships/image" Target="../media/image54.jpeg"/><Relationship Id="rId13" Type="http://schemas.openxmlformats.org/officeDocument/2006/relationships/image" Target="../media/image64.png"/><Relationship Id="rId3" Type="http://schemas.openxmlformats.org/officeDocument/2006/relationships/image" Target="../media/image62.jpeg"/><Relationship Id="rId7" Type="http://schemas.openxmlformats.org/officeDocument/2006/relationships/image" Target="../media/image53.jpeg"/><Relationship Id="rId12" Type="http://schemas.openxmlformats.org/officeDocument/2006/relationships/image" Target="../media/image63.emf"/><Relationship Id="rId2" Type="http://schemas.openxmlformats.org/officeDocument/2006/relationships/notesSlide" Target="../notesSlides/notesSlide7.xml"/><Relationship Id="rId1" Type="http://schemas.openxmlformats.org/officeDocument/2006/relationships/slideLayout" Target="../slideLayouts/slideLayout6.xml"/><Relationship Id="rId6" Type="http://schemas.openxmlformats.org/officeDocument/2006/relationships/image" Target="../media/image4.jpeg"/><Relationship Id="rId11" Type="http://schemas.openxmlformats.org/officeDocument/2006/relationships/image" Target="../media/image59.jpeg"/><Relationship Id="rId5" Type="http://schemas.openxmlformats.org/officeDocument/2006/relationships/image" Target="../media/image57.png"/><Relationship Id="rId10" Type="http://schemas.openxmlformats.org/officeDocument/2006/relationships/image" Target="../media/image42.jpeg"/><Relationship Id="rId4" Type="http://schemas.openxmlformats.org/officeDocument/2006/relationships/image" Target="../media/image37.jpeg"/><Relationship Id="rId9" Type="http://schemas.openxmlformats.org/officeDocument/2006/relationships/image" Target="../media/image55.jpeg"/><Relationship Id="rId14" Type="http://schemas.openxmlformats.org/officeDocument/2006/relationships/image" Target="../media/image65.jpeg"/></Relationships>
</file>

<file path=ppt/slides/_rels/slide18.xml.rels><?xml version="1.0" encoding="UTF-8" standalone="yes"?>
<Relationships xmlns="http://schemas.openxmlformats.org/package/2006/relationships"><Relationship Id="rId8" Type="http://schemas.openxmlformats.org/officeDocument/2006/relationships/image" Target="../media/image42.jpeg"/><Relationship Id="rId13" Type="http://schemas.openxmlformats.org/officeDocument/2006/relationships/image" Target="../media/image57.png"/><Relationship Id="rId3" Type="http://schemas.openxmlformats.org/officeDocument/2006/relationships/image" Target="../media/image62.jpeg"/><Relationship Id="rId7" Type="http://schemas.openxmlformats.org/officeDocument/2006/relationships/image" Target="../media/image52.jpeg"/><Relationship Id="rId12" Type="http://schemas.openxmlformats.org/officeDocument/2006/relationships/image" Target="../media/image67.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66.jpeg"/><Relationship Id="rId11" Type="http://schemas.openxmlformats.org/officeDocument/2006/relationships/image" Target="../media/image7.jpeg"/><Relationship Id="rId5" Type="http://schemas.openxmlformats.org/officeDocument/2006/relationships/image" Target="../media/image4.jpeg"/><Relationship Id="rId10" Type="http://schemas.openxmlformats.org/officeDocument/2006/relationships/image" Target="../media/image5.jpeg"/><Relationship Id="rId4" Type="http://schemas.openxmlformats.org/officeDocument/2006/relationships/image" Target="../media/image37.jpeg"/><Relationship Id="rId9" Type="http://schemas.openxmlformats.org/officeDocument/2006/relationships/image" Target="../media/image59.jpeg"/></Relationships>
</file>

<file path=ppt/slides/_rels/slide19.xml.rels><?xml version="1.0" encoding="UTF-8" standalone="yes"?>
<Relationships xmlns="http://schemas.openxmlformats.org/package/2006/relationships"><Relationship Id="rId8" Type="http://schemas.openxmlformats.org/officeDocument/2006/relationships/image" Target="../media/image70.jpeg"/><Relationship Id="rId13" Type="http://schemas.openxmlformats.org/officeDocument/2006/relationships/image" Target="../media/image75.jpeg"/><Relationship Id="rId3" Type="http://schemas.openxmlformats.org/officeDocument/2006/relationships/image" Target="../media/image4.jpeg"/><Relationship Id="rId7" Type="http://schemas.openxmlformats.org/officeDocument/2006/relationships/image" Target="../media/image69.jpeg"/><Relationship Id="rId12" Type="http://schemas.openxmlformats.org/officeDocument/2006/relationships/image" Target="../media/image74.jpeg"/><Relationship Id="rId2" Type="http://schemas.openxmlformats.org/officeDocument/2006/relationships/notesSlide" Target="../notesSlides/notesSlide9.xml"/><Relationship Id="rId16" Type="http://schemas.openxmlformats.org/officeDocument/2006/relationships/image" Target="../media/image57.png"/><Relationship Id="rId1" Type="http://schemas.openxmlformats.org/officeDocument/2006/relationships/slideLayout" Target="../slideLayouts/slideLayout6.xml"/><Relationship Id="rId6" Type="http://schemas.openxmlformats.org/officeDocument/2006/relationships/image" Target="../media/image68.jpeg"/><Relationship Id="rId11" Type="http://schemas.openxmlformats.org/officeDocument/2006/relationships/image" Target="../media/image73.jpeg"/><Relationship Id="rId5" Type="http://schemas.openxmlformats.org/officeDocument/2006/relationships/image" Target="../media/image20.jpeg"/><Relationship Id="rId15" Type="http://schemas.openxmlformats.org/officeDocument/2006/relationships/image" Target="../media/image77.png"/><Relationship Id="rId10" Type="http://schemas.openxmlformats.org/officeDocument/2006/relationships/image" Target="../media/image72.jpeg"/><Relationship Id="rId4" Type="http://schemas.openxmlformats.org/officeDocument/2006/relationships/image" Target="../media/image37.jpeg"/><Relationship Id="rId9" Type="http://schemas.openxmlformats.org/officeDocument/2006/relationships/image" Target="../media/image71.jpeg"/><Relationship Id="rId14" Type="http://schemas.openxmlformats.org/officeDocument/2006/relationships/image" Target="../media/image76.jpeg"/></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6.xml"/><Relationship Id="rId5" Type="http://schemas.openxmlformats.org/officeDocument/2006/relationships/image" Target="../media/image7.jpe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jpeg"/><Relationship Id="rId7" Type="http://schemas.openxmlformats.org/officeDocument/2006/relationships/image" Target="../media/image9.jpeg"/><Relationship Id="rId2" Type="http://schemas.openxmlformats.org/officeDocument/2006/relationships/image" Target="../media/image10.png"/><Relationship Id="rId1" Type="http://schemas.openxmlformats.org/officeDocument/2006/relationships/slideLayout" Target="../slideLayouts/slideLayout6.xml"/><Relationship Id="rId6" Type="http://schemas.openxmlformats.org/officeDocument/2006/relationships/image" Target="../media/image14.jpeg"/><Relationship Id="rId11" Type="http://schemas.openxmlformats.org/officeDocument/2006/relationships/image" Target="../media/image18.jpeg"/><Relationship Id="rId5" Type="http://schemas.openxmlformats.org/officeDocument/2006/relationships/image" Target="../media/image13.jpeg"/><Relationship Id="rId10" Type="http://schemas.openxmlformats.org/officeDocument/2006/relationships/image" Target="../media/image17.jpeg"/><Relationship Id="rId4" Type="http://schemas.openxmlformats.org/officeDocument/2006/relationships/image" Target="../media/image12.jpeg"/><Relationship Id="rId9" Type="http://schemas.openxmlformats.org/officeDocument/2006/relationships/image" Target="../media/image16.jpe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9.jpeg"/><Relationship Id="rId2" Type="http://schemas.openxmlformats.org/officeDocument/2006/relationships/image" Target="../media/image19.jpeg"/><Relationship Id="rId1" Type="http://schemas.openxmlformats.org/officeDocument/2006/relationships/slideLayout" Target="../slideLayouts/slideLayout6.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8" Type="http://schemas.openxmlformats.org/officeDocument/2006/relationships/image" Target="../media/image31.jpeg"/><Relationship Id="rId3" Type="http://schemas.openxmlformats.org/officeDocument/2006/relationships/image" Target="../media/image26.jpeg"/><Relationship Id="rId7" Type="http://schemas.openxmlformats.org/officeDocument/2006/relationships/image" Target="../media/image30.jpeg"/><Relationship Id="rId2" Type="http://schemas.openxmlformats.org/officeDocument/2006/relationships/image" Target="../media/image25.jpeg"/><Relationship Id="rId1" Type="http://schemas.openxmlformats.org/officeDocument/2006/relationships/slideLayout" Target="../slideLayouts/slideLayout6.xml"/><Relationship Id="rId6" Type="http://schemas.openxmlformats.org/officeDocument/2006/relationships/image" Target="../media/image29.jpeg"/><Relationship Id="rId11" Type="http://schemas.openxmlformats.org/officeDocument/2006/relationships/image" Target="../media/image33.png"/><Relationship Id="rId5" Type="http://schemas.openxmlformats.org/officeDocument/2006/relationships/image" Target="../media/image28.jpeg"/><Relationship Id="rId10" Type="http://schemas.openxmlformats.org/officeDocument/2006/relationships/image" Target="../media/image32.jpeg"/><Relationship Id="rId4" Type="http://schemas.openxmlformats.org/officeDocument/2006/relationships/image" Target="../media/image27.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75380" y="1830322"/>
            <a:ext cx="4914524" cy="4914524"/>
          </a:xfrm>
          <a:prstGeom prst="rect">
            <a:avLst/>
          </a:prstGeom>
        </p:spPr>
      </p:pic>
      <p:sp>
        <p:nvSpPr>
          <p:cNvPr id="13316" name="Rectangle 4"/>
          <p:cNvSpPr>
            <a:spLocks noChangeArrowheads="1"/>
          </p:cNvSpPr>
          <p:nvPr/>
        </p:nvSpPr>
        <p:spPr bwMode="auto">
          <a:xfrm>
            <a:off x="2057155" y="909489"/>
            <a:ext cx="4678808" cy="1077218"/>
          </a:xfrm>
          <a:prstGeom prst="rect">
            <a:avLst/>
          </a:prstGeom>
          <a:noFill/>
          <a:ln w="9525">
            <a:noFill/>
            <a:miter lim="800000"/>
            <a:headEnd/>
            <a:tailEnd/>
          </a:ln>
        </p:spPr>
        <p:txBody>
          <a:bodyPr wrap="square">
            <a:spAutoFit/>
          </a:bodyPr>
          <a:lstStyle/>
          <a:p>
            <a:pPr algn="r">
              <a:defRPr/>
            </a:pPr>
            <a:r>
              <a:rPr lang="fr-FR" sz="3200" spc="-20" dirty="0" smtClean="0">
                <a:solidFill>
                  <a:srgbClr val="DC006B"/>
                </a:solidFill>
                <a:latin typeface="Calibri" panose="020F0502020204030204" pitchFamily="34" charset="0"/>
              </a:rPr>
              <a:t>LES SOINS HYDRATANTS FRAMBOISE</a:t>
            </a:r>
            <a:endParaRPr lang="fr-FR" sz="3200" spc="-20" dirty="0">
              <a:solidFill>
                <a:srgbClr val="DC006B"/>
              </a:solidFill>
              <a:latin typeface="Calibri" panose="020F0502020204030204" pitchFamily="34" charset="0"/>
            </a:endParaRPr>
          </a:p>
        </p:txBody>
      </p:sp>
      <p:sp>
        <p:nvSpPr>
          <p:cNvPr id="12" name="Rectangle 11"/>
          <p:cNvSpPr/>
          <p:nvPr/>
        </p:nvSpPr>
        <p:spPr>
          <a:xfrm>
            <a:off x="1660724" y="6876288"/>
            <a:ext cx="4654731" cy="2261511"/>
          </a:xfrm>
          <a:prstGeom prst="rect">
            <a:avLst/>
          </a:prstGeom>
          <a:solidFill>
            <a:schemeClr val="bg1"/>
          </a:solidFill>
          <a:ln w="19050">
            <a:solidFill>
              <a:srgbClr val="DC006B"/>
            </a:solidFill>
            <a:prstDash val="lgDashDot"/>
            <a:round/>
            <a:headEnd/>
            <a:tailEnd/>
          </a:ln>
        </p:spPr>
        <p:txBody>
          <a:bodyPr wrap="none" lIns="91384" tIns="45694" rIns="91384" bIns="45694" anchor="ctr"/>
          <a:lstStyle/>
          <a:p>
            <a:pPr>
              <a:defRPr/>
            </a:pPr>
            <a:endParaRPr lang="fr-FR">
              <a:solidFill>
                <a:schemeClr val="bg1"/>
              </a:solidFill>
              <a:latin typeface="Century Gothic" pitchFamily="34" charset="0"/>
            </a:endParaRPr>
          </a:p>
        </p:txBody>
      </p:sp>
      <p:sp>
        <p:nvSpPr>
          <p:cNvPr id="13319" name="Rectangle 35"/>
          <p:cNvSpPr>
            <a:spLocks noChangeArrowheads="1"/>
          </p:cNvSpPr>
          <p:nvPr/>
        </p:nvSpPr>
        <p:spPr bwMode="auto">
          <a:xfrm>
            <a:off x="1814585" y="6814741"/>
            <a:ext cx="4344798" cy="2277547"/>
          </a:xfrm>
          <a:prstGeom prst="rect">
            <a:avLst/>
          </a:prstGeom>
          <a:noFill/>
          <a:ln w="9525">
            <a:noFill/>
            <a:miter lim="800000"/>
            <a:headEnd/>
            <a:tailEnd/>
          </a:ln>
        </p:spPr>
        <p:txBody>
          <a:bodyPr wrap="square" anchor="ctr">
            <a:spAutoFit/>
          </a:bodyPr>
          <a:lstStyle/>
          <a:p>
            <a:pPr eaLnBrk="0" hangingPunct="0"/>
            <a:r>
              <a:rPr lang="fr-FR" sz="3600" dirty="0" smtClean="0">
                <a:solidFill>
                  <a:srgbClr val="DC006B"/>
                </a:solidFill>
                <a:latin typeface="Calibri" panose="020F0502020204030204" pitchFamily="34" charset="0"/>
                <a:cs typeface="Arial" panose="020B0604020202020204" pitchFamily="34" charset="0"/>
                <a:sym typeface="Wingdings" pitchFamily="2" charset="2"/>
              </a:rPr>
              <a:t>Framboise</a:t>
            </a:r>
            <a:endParaRPr lang="fr-FR" sz="3600" dirty="0">
              <a:solidFill>
                <a:srgbClr val="DC006B"/>
              </a:solidFill>
              <a:latin typeface="Calibri" panose="020F0502020204030204" pitchFamily="34" charset="0"/>
              <a:cs typeface="Arial" panose="020B0604020202020204" pitchFamily="34" charset="0"/>
              <a:sym typeface="Wingdings" pitchFamily="2" charset="2"/>
            </a:endParaRPr>
          </a:p>
          <a:p>
            <a:pPr algn="just"/>
            <a:endParaRPr lang="fr-FR" sz="1000" dirty="0" smtClean="0">
              <a:solidFill>
                <a:srgbClr val="003B5A"/>
              </a:solidFill>
              <a:latin typeface="Calibri" panose="020F0502020204030204" pitchFamily="34" charset="0"/>
              <a:cs typeface="Arial" charset="0"/>
            </a:endParaRPr>
          </a:p>
          <a:p>
            <a:pPr algn="just"/>
            <a:r>
              <a:rPr lang="fr-FR" sz="1200" dirty="0" smtClean="0">
                <a:solidFill>
                  <a:srgbClr val="404040"/>
                </a:solidFill>
                <a:latin typeface="Calibri" panose="020F0502020204030204" pitchFamily="34" charset="0"/>
                <a:cs typeface="Arial" charset="0"/>
              </a:rPr>
              <a:t>La </a:t>
            </a:r>
            <a:r>
              <a:rPr lang="fr-FR" sz="1200" dirty="0">
                <a:solidFill>
                  <a:srgbClr val="404040"/>
                </a:solidFill>
                <a:latin typeface="Calibri" panose="020F0502020204030204" pitchFamily="34" charset="0"/>
                <a:cs typeface="Arial" charset="0"/>
              </a:rPr>
              <a:t>Framboise est l’un des fruits rouges les plus gourmands et </a:t>
            </a:r>
            <a:r>
              <a:rPr lang="fr-FR" sz="1200" dirty="0" smtClean="0">
                <a:solidFill>
                  <a:srgbClr val="404040"/>
                </a:solidFill>
                <a:latin typeface="Calibri" panose="020F0502020204030204" pitchFamily="34" charset="0"/>
                <a:cs typeface="Arial" charset="0"/>
              </a:rPr>
              <a:t>rafraîchissants </a:t>
            </a:r>
            <a:r>
              <a:rPr lang="fr-FR" sz="1200" dirty="0">
                <a:solidFill>
                  <a:srgbClr val="404040"/>
                </a:solidFill>
                <a:latin typeface="Calibri" panose="020F0502020204030204" pitchFamily="34" charset="0"/>
                <a:cs typeface="Arial" charset="0"/>
              </a:rPr>
              <a:t>! On adore son parfum sucré acidulé qui nous rappelle l’été… Pour la peau c’est un véritable délice ! </a:t>
            </a:r>
          </a:p>
          <a:p>
            <a:pPr algn="just"/>
            <a:r>
              <a:rPr lang="fr-FR" sz="1200" dirty="0">
                <a:solidFill>
                  <a:srgbClr val="404040"/>
                </a:solidFill>
                <a:latin typeface="Calibri" panose="020F0502020204030204" pitchFamily="34" charset="0"/>
                <a:cs typeface="Arial" charset="0"/>
              </a:rPr>
              <a:t>Son extrait a été choisi pour ses vertus adoucissantes et rafraîchissantes. La Framboise, riche en eau, contient également naturellement des glucides (Cellulose, Glucose, Fructose, Pectine), des minéraux tels que du Calcium, du Magnésium et du Potassium, des acides de fruits (Citrique, Malique…) et des tanins. </a:t>
            </a:r>
          </a:p>
        </p:txBody>
      </p:sp>
    </p:spTree>
    <p:extLst>
      <p:ext uri="{BB962C8B-B14F-4D97-AF65-F5344CB8AC3E}">
        <p14:creationId xmlns:p14="http://schemas.microsoft.com/office/powerpoint/2010/main" val="12342361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p:cNvSpPr/>
          <p:nvPr/>
        </p:nvSpPr>
        <p:spPr>
          <a:xfrm>
            <a:off x="841247" y="4438365"/>
            <a:ext cx="5803393" cy="1344131"/>
          </a:xfrm>
          <a:prstGeom prst="rect">
            <a:avLst/>
          </a:prstGeom>
          <a:solidFill>
            <a:schemeClr val="bg1"/>
          </a:solidFill>
          <a:ln w="19050">
            <a:solidFill>
              <a:srgbClr val="DC006B"/>
            </a:solidFill>
            <a:prstDash val="lgDashDot"/>
            <a:round/>
            <a:headEnd/>
            <a:tailEnd/>
          </a:ln>
        </p:spPr>
        <p:txBody>
          <a:bodyPr wrap="none" lIns="91384" tIns="45694" rIns="91384" bIns="45694" anchor="ctr"/>
          <a:lstStyle/>
          <a:p>
            <a:pPr>
              <a:defRPr/>
            </a:pPr>
            <a:endParaRPr lang="fr-FR">
              <a:solidFill>
                <a:schemeClr val="bg1"/>
              </a:solidFill>
              <a:latin typeface="Century Gothic" pitchFamily="34" charset="0"/>
            </a:endParaRPr>
          </a:p>
        </p:txBody>
      </p:sp>
      <p:sp>
        <p:nvSpPr>
          <p:cNvPr id="11267" name="Text Box 11"/>
          <p:cNvSpPr txBox="1">
            <a:spLocks noChangeArrowheads="1"/>
          </p:cNvSpPr>
          <p:nvPr/>
        </p:nvSpPr>
        <p:spPr bwMode="auto">
          <a:xfrm>
            <a:off x="1081013" y="4666900"/>
            <a:ext cx="5344171" cy="954095"/>
          </a:xfrm>
          <a:prstGeom prst="rect">
            <a:avLst/>
          </a:prstGeom>
          <a:noFill/>
          <a:ln w="9525">
            <a:noFill/>
            <a:miter lim="800000"/>
            <a:headEnd/>
            <a:tailEnd/>
          </a:ln>
        </p:spPr>
        <p:txBody>
          <a:bodyPr wrap="square" lIns="91426" tIns="45714" rIns="91426" bIns="45714">
            <a:spAutoFit/>
          </a:bodyPr>
          <a:lstStyle/>
          <a:p>
            <a:pPr marL="285750" indent="-285750">
              <a:buClr>
                <a:srgbClr val="DC006B"/>
              </a:buClr>
              <a:buFont typeface="Calibri" panose="020F0502020204030204" pitchFamily="34" charset="0"/>
              <a:buChar char="+"/>
              <a:defRPr/>
            </a:pPr>
            <a:r>
              <a:rPr lang="fr-FR" sz="1400" dirty="0">
                <a:solidFill>
                  <a:srgbClr val="404040"/>
                </a:solidFill>
                <a:latin typeface="Calibri" panose="020F0502020204030204" pitchFamily="34" charset="0"/>
                <a:cs typeface="Times New Roman" pitchFamily="18" charset="0"/>
              </a:rPr>
              <a:t>Des soins </a:t>
            </a:r>
            <a:r>
              <a:rPr lang="fr-FR" sz="1400" b="1" dirty="0">
                <a:solidFill>
                  <a:srgbClr val="404040"/>
                </a:solidFill>
                <a:latin typeface="Calibri" panose="020F0502020204030204" pitchFamily="34" charset="0"/>
                <a:cs typeface="Times New Roman" pitchFamily="18" charset="0"/>
              </a:rPr>
              <a:t>désaltérants, gourmands et performants </a:t>
            </a:r>
            <a:r>
              <a:rPr lang="fr-FR" sz="1400" dirty="0">
                <a:solidFill>
                  <a:srgbClr val="404040"/>
                </a:solidFill>
                <a:latin typeface="Calibri" panose="020F0502020204030204" pitchFamily="34" charset="0"/>
                <a:cs typeface="Times New Roman" pitchFamily="18" charset="0"/>
              </a:rPr>
              <a:t>à la Framboise, pour retrouver une peau douce et souple.</a:t>
            </a:r>
          </a:p>
          <a:p>
            <a:pPr marL="285750" indent="-285750">
              <a:buClr>
                <a:srgbClr val="DC006B"/>
              </a:buClr>
              <a:buFont typeface="Calibri" panose="020F0502020204030204" pitchFamily="34" charset="0"/>
              <a:buChar char="+"/>
              <a:defRPr/>
            </a:pPr>
            <a:r>
              <a:rPr lang="fr-FR" sz="1400" dirty="0">
                <a:solidFill>
                  <a:srgbClr val="404040"/>
                </a:solidFill>
                <a:latin typeface="Calibri" panose="020F0502020204030204" pitchFamily="34" charset="0"/>
                <a:cs typeface="Times New Roman" pitchFamily="18" charset="0"/>
              </a:rPr>
              <a:t>Riche en eau, en glucides et en minéraux, la Framboise est un actif à la </a:t>
            </a:r>
            <a:r>
              <a:rPr lang="fr-FR" sz="1400" dirty="0" smtClean="0">
                <a:solidFill>
                  <a:srgbClr val="404040"/>
                </a:solidFill>
                <a:latin typeface="Calibri" panose="020F0502020204030204" pitchFamily="34" charset="0"/>
                <a:cs typeface="Times New Roman" pitchFamily="18" charset="0"/>
              </a:rPr>
              <a:t>fois </a:t>
            </a:r>
            <a:r>
              <a:rPr lang="fr-FR" sz="1400" b="1" dirty="0" smtClean="0">
                <a:solidFill>
                  <a:srgbClr val="404040"/>
                </a:solidFill>
                <a:latin typeface="Calibri" panose="020F0502020204030204" pitchFamily="34" charset="0"/>
                <a:cs typeface="Times New Roman" pitchFamily="18" charset="0"/>
              </a:rPr>
              <a:t>rafraîchissant</a:t>
            </a:r>
            <a:r>
              <a:rPr lang="fr-FR" sz="1400" b="1" dirty="0">
                <a:solidFill>
                  <a:srgbClr val="404040"/>
                </a:solidFill>
                <a:latin typeface="Calibri" panose="020F0502020204030204" pitchFamily="34" charset="0"/>
                <a:cs typeface="Times New Roman" pitchFamily="18" charset="0"/>
              </a:rPr>
              <a:t>, adoucissant </a:t>
            </a:r>
            <a:r>
              <a:rPr lang="fr-FR" sz="1400" dirty="0">
                <a:solidFill>
                  <a:srgbClr val="404040"/>
                </a:solidFill>
                <a:latin typeface="Calibri" panose="020F0502020204030204" pitchFamily="34" charset="0"/>
                <a:cs typeface="Times New Roman" pitchFamily="18" charset="0"/>
              </a:rPr>
              <a:t>et très </a:t>
            </a:r>
            <a:r>
              <a:rPr lang="fr-FR" sz="1400" b="1" dirty="0">
                <a:solidFill>
                  <a:srgbClr val="404040"/>
                </a:solidFill>
                <a:latin typeface="Calibri" panose="020F0502020204030204" pitchFamily="34" charset="0"/>
                <a:cs typeface="Times New Roman" pitchFamily="18" charset="0"/>
              </a:rPr>
              <a:t>sensoriel</a:t>
            </a:r>
            <a:r>
              <a:rPr lang="fr-FR" sz="1400" dirty="0">
                <a:solidFill>
                  <a:srgbClr val="404040"/>
                </a:solidFill>
                <a:latin typeface="Calibri" panose="020F0502020204030204" pitchFamily="34" charset="0"/>
                <a:cs typeface="Times New Roman" pitchFamily="18" charset="0"/>
              </a:rPr>
              <a:t>.</a:t>
            </a:r>
          </a:p>
        </p:txBody>
      </p:sp>
      <p:sp>
        <p:nvSpPr>
          <p:cNvPr id="19" name="Text Box 5"/>
          <p:cNvSpPr txBox="1">
            <a:spLocks noChangeArrowheads="1"/>
          </p:cNvSpPr>
          <p:nvPr/>
        </p:nvSpPr>
        <p:spPr bwMode="auto">
          <a:xfrm>
            <a:off x="581461" y="2223414"/>
            <a:ext cx="4537975" cy="1200329"/>
          </a:xfrm>
          <a:prstGeom prst="rect">
            <a:avLst/>
          </a:prstGeom>
          <a:solidFill>
            <a:srgbClr val="DC006B"/>
          </a:solidFill>
          <a:ln w="9525">
            <a:noFill/>
            <a:miter lim="800000"/>
            <a:headEnd/>
            <a:tailEnd/>
          </a:ln>
        </p:spPr>
        <p:txBody>
          <a:bodyPr wrap="square">
            <a:spAutoFit/>
          </a:bodyPr>
          <a:lstStyle/>
          <a:p>
            <a:pPr>
              <a:spcBef>
                <a:spcPct val="10000"/>
              </a:spcBef>
              <a:defRPr/>
            </a:pPr>
            <a:r>
              <a:rPr lang="fr-FR" spc="-50" dirty="0">
                <a:solidFill>
                  <a:schemeClr val="bg1"/>
                </a:solidFill>
                <a:latin typeface="Calibri" panose="020F0502020204030204" pitchFamily="34" charset="0"/>
              </a:rPr>
              <a:t>PROGRAMME SOIN </a:t>
            </a:r>
          </a:p>
          <a:p>
            <a:pPr>
              <a:spcBef>
                <a:spcPts val="0"/>
              </a:spcBef>
              <a:defRPr/>
            </a:pPr>
            <a:r>
              <a:rPr lang="fr-FR" b="1" spc="-50" dirty="0">
                <a:solidFill>
                  <a:schemeClr val="bg1"/>
                </a:solidFill>
                <a:latin typeface="Calibri" panose="020F0502020204030204" pitchFamily="34" charset="0"/>
              </a:rPr>
              <a:t>HYDRATANT </a:t>
            </a:r>
          </a:p>
          <a:p>
            <a:pPr>
              <a:spcBef>
                <a:spcPts val="0"/>
              </a:spcBef>
              <a:defRPr/>
            </a:pPr>
            <a:r>
              <a:rPr lang="fr-FR" spc="-50" dirty="0" smtClean="0">
                <a:solidFill>
                  <a:schemeClr val="bg1"/>
                </a:solidFill>
                <a:latin typeface="Calibri" panose="020F0502020204030204" pitchFamily="34" charset="0"/>
              </a:rPr>
              <a:t>FRAMBOISE À DOMICILE</a:t>
            </a:r>
            <a:endParaRPr lang="fr-FR" spc="-50" dirty="0">
              <a:solidFill>
                <a:schemeClr val="bg1"/>
              </a:solidFill>
              <a:latin typeface="Calibri" panose="020F0502020204030204" pitchFamily="34" charset="0"/>
            </a:endParaRPr>
          </a:p>
        </p:txBody>
      </p:sp>
      <p:sp>
        <p:nvSpPr>
          <p:cNvPr id="25607" name="Rectangle 13"/>
          <p:cNvSpPr>
            <a:spLocks noChangeAspect="1" noChangeArrowheads="1"/>
          </p:cNvSpPr>
          <p:nvPr/>
        </p:nvSpPr>
        <p:spPr bwMode="auto">
          <a:xfrm>
            <a:off x="605526" y="1411440"/>
            <a:ext cx="3251890" cy="523208"/>
          </a:xfrm>
          <a:prstGeom prst="rect">
            <a:avLst/>
          </a:prstGeom>
          <a:noFill/>
          <a:ln w="9525">
            <a:noFill/>
            <a:miter lim="800000"/>
            <a:headEnd/>
            <a:tailEnd/>
          </a:ln>
        </p:spPr>
        <p:txBody>
          <a:bodyPr wrap="square" lIns="91426" tIns="45714" rIns="91426" bIns="45714">
            <a:spAutoFit/>
          </a:bodyPr>
          <a:lstStyle/>
          <a:p>
            <a:pPr>
              <a:spcBef>
                <a:spcPct val="20000"/>
              </a:spcBef>
            </a:pPr>
            <a:r>
              <a:rPr lang="fr-FR" sz="1400" dirty="0">
                <a:solidFill>
                  <a:srgbClr val="404040"/>
                </a:solidFill>
                <a:latin typeface="Calibri" panose="020F0502020204030204" pitchFamily="34" charset="0"/>
              </a:rPr>
              <a:t>P</a:t>
            </a:r>
            <a:r>
              <a:rPr lang="fr-FR" sz="1400" dirty="0" smtClean="0">
                <a:solidFill>
                  <a:srgbClr val="404040"/>
                </a:solidFill>
                <a:latin typeface="Calibri" panose="020F0502020204030204" pitchFamily="34" charset="0"/>
              </a:rPr>
              <a:t>our </a:t>
            </a:r>
            <a:r>
              <a:rPr lang="fr-FR" sz="1400" dirty="0">
                <a:solidFill>
                  <a:srgbClr val="404040"/>
                </a:solidFill>
                <a:latin typeface="Calibri" panose="020F0502020204030204" pitchFamily="34" charset="0"/>
              </a:rPr>
              <a:t>prolonger les bienfaits </a:t>
            </a:r>
            <a:r>
              <a:rPr lang="fr-FR" sz="1400" dirty="0" smtClean="0">
                <a:solidFill>
                  <a:srgbClr val="404040"/>
                </a:solidFill>
                <a:latin typeface="Calibri" panose="020F0502020204030204" pitchFamily="34" charset="0"/>
              </a:rPr>
              <a:t>du soin professionnel :</a:t>
            </a:r>
            <a:endParaRPr lang="fr-FR" sz="1400" dirty="0">
              <a:solidFill>
                <a:srgbClr val="404040"/>
              </a:solidFill>
              <a:latin typeface="Calibri" panose="020F0502020204030204" pitchFamily="34" charset="0"/>
            </a:endParaRPr>
          </a:p>
        </p:txBody>
      </p:sp>
      <p:graphicFrame>
        <p:nvGraphicFramePr>
          <p:cNvPr id="17" name="Tableau 16"/>
          <p:cNvGraphicFramePr>
            <a:graphicFrameLocks noGrp="1"/>
          </p:cNvGraphicFramePr>
          <p:nvPr>
            <p:extLst>
              <p:ext uri="{D42A27DB-BD31-4B8C-83A1-F6EECF244321}">
                <p14:modId xmlns:p14="http://schemas.microsoft.com/office/powerpoint/2010/main" val="2860208544"/>
              </p:ext>
            </p:extLst>
          </p:nvPr>
        </p:nvGraphicFramePr>
        <p:xfrm>
          <a:off x="703515" y="6022440"/>
          <a:ext cx="6084000" cy="3291840"/>
        </p:xfrm>
        <a:graphic>
          <a:graphicData uri="http://schemas.openxmlformats.org/drawingml/2006/table">
            <a:tbl>
              <a:tblPr firstRow="1" bandRow="1">
                <a:tableStyleId>{5C22544A-7EE6-4342-B048-85BDC9FD1C3A}</a:tableStyleId>
              </a:tblPr>
              <a:tblGrid>
                <a:gridCol w="6084000"/>
              </a:tblGrid>
              <a:tr h="259080">
                <a:tc>
                  <a:txBody>
                    <a:bodyPr/>
                    <a:lstStyle/>
                    <a:p>
                      <a:pPr marL="188913" marR="0" lvl="2" indent="-92075" algn="l" defTabSz="914400" rtl="0" eaLnBrk="1" fontAlgn="auto" latinLnBrk="0" hangingPunct="1">
                        <a:lnSpc>
                          <a:spcPct val="100000"/>
                        </a:lnSpc>
                        <a:spcBef>
                          <a:spcPts val="0"/>
                        </a:spcBef>
                        <a:spcAft>
                          <a:spcPts val="0"/>
                        </a:spcAft>
                        <a:buClrTx/>
                        <a:buSzTx/>
                        <a:buFont typeface="Century Gothic" pitchFamily="34" charset="0"/>
                        <a:buNone/>
                        <a:tabLst/>
                        <a:defRPr/>
                      </a:pPr>
                      <a:r>
                        <a:rPr lang="fr-FR" sz="1200" b="1" kern="1200" dirty="0" smtClean="0">
                          <a:solidFill>
                            <a:srgbClr val="404040"/>
                          </a:solidFill>
                          <a:latin typeface="Calibri" panose="020F0502020204030204" pitchFamily="34" charset="0"/>
                          <a:ea typeface="+mn-ea"/>
                          <a:cs typeface="+mn-cs"/>
                        </a:rPr>
                        <a:t>Nettoyants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rPr>
                        <a:t>GEL DOUX NETTOYANT FRAMBOISE</a:t>
                      </a:r>
                      <a:endParaRPr lang="fr-FR" sz="1200" kern="1200" baseline="0" dirty="0" smtClean="0">
                        <a:solidFill>
                          <a:srgbClr val="003B5A"/>
                        </a:solidFill>
                        <a:latin typeface="Calibri" panose="020F0502020204030204" pitchFamily="34" charset="0"/>
                        <a:ea typeface="+mn-ea"/>
                        <a:cs typeface="+mn-cs"/>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196921">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rPr>
                        <a:t>EAU DÉMAQUILLANTE FRAMBOISE</a:t>
                      </a:r>
                      <a:endParaRPr lang="fr-FR" sz="1200" kern="1200" dirty="0" smtClean="0">
                        <a:solidFill>
                          <a:srgbClr val="003B5A"/>
                        </a:solidFill>
                        <a:latin typeface="Calibri" panose="020F0502020204030204" pitchFamily="34" charset="0"/>
                        <a:ea typeface="+mn-ea"/>
                        <a:cs typeface="Arial"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indent="-171450">
                        <a:buClr>
                          <a:srgbClr val="DC006B"/>
                        </a:buClr>
                        <a:buFont typeface="Century Gothic" panose="020B0502020202020204" pitchFamily="34" charset="0"/>
                        <a:buChar char="+"/>
                      </a:pPr>
                      <a:r>
                        <a:rPr lang="fr-FR" sz="1200" kern="1200" dirty="0" smtClean="0">
                          <a:solidFill>
                            <a:srgbClr val="DC006B"/>
                          </a:solidFill>
                          <a:latin typeface="Calibri" panose="020F0502020204030204" pitchFamily="34" charset="0"/>
                          <a:ea typeface="+mn-ea"/>
                          <a:cs typeface="Arial" charset="0"/>
                        </a:rPr>
                        <a:t>LAIT DÉMAQUILLANT FRAMBOISE</a:t>
                      </a:r>
                      <a:endParaRPr lang="fr-FR" sz="1200" kern="1200" baseline="0" dirty="0" smtClean="0">
                        <a:solidFill>
                          <a:srgbClr val="003B5A"/>
                        </a:solidFill>
                        <a:latin typeface="Calibri" panose="020F050202020403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rPr>
                        <a:t>LOTION DÉMAQUILLANTE FRAMBOISE</a:t>
                      </a:r>
                      <a:endParaRPr lang="fr-FR" sz="1200" kern="1200" baseline="0" dirty="0" smtClean="0">
                        <a:solidFill>
                          <a:srgbClr val="003B5A"/>
                        </a:solidFill>
                        <a:latin typeface="Calibri" panose="020F0502020204030204" pitchFamily="34" charset="0"/>
                        <a:ea typeface="+mn-ea"/>
                        <a:cs typeface="+mn-cs"/>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188913" marR="0" lvl="2" indent="-92075" algn="l" defTabSz="914400" rtl="0" eaLnBrk="1" fontAlgn="auto" latinLnBrk="0" hangingPunct="1">
                        <a:lnSpc>
                          <a:spcPct val="100000"/>
                        </a:lnSpc>
                        <a:spcBef>
                          <a:spcPts val="0"/>
                        </a:spcBef>
                        <a:spcAft>
                          <a:spcPts val="0"/>
                        </a:spcAft>
                        <a:buClrTx/>
                        <a:buSzTx/>
                        <a:buFont typeface="Century Gothic" pitchFamily="34" charset="0"/>
                        <a:buNone/>
                        <a:tabLst/>
                        <a:defRPr/>
                      </a:pPr>
                      <a:r>
                        <a:rPr lang="fr-FR" sz="1200" b="1" kern="1200" dirty="0" smtClean="0">
                          <a:solidFill>
                            <a:srgbClr val="404040"/>
                          </a:solidFill>
                          <a:latin typeface="Calibri" panose="020F0502020204030204" pitchFamily="34" charset="0"/>
                          <a:ea typeface="+mn-ea"/>
                          <a:cs typeface="+mn-cs"/>
                        </a:rPr>
                        <a:t>Soins Essentiels</a:t>
                      </a:r>
                      <a:endParaRPr lang="fr-FR" sz="1200" b="1" kern="1200" dirty="0" smtClean="0">
                        <a:solidFill>
                          <a:srgbClr val="404040"/>
                        </a:solidFill>
                        <a:latin typeface="Calibri" panose="020F0502020204030204" pitchFamily="34" charset="0"/>
                        <a:ea typeface="+mn-ea"/>
                        <a:cs typeface="Arial"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rPr>
                        <a:t>FLUIDE DOUCEUR FRAMBOISE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rPr>
                        <a:t>CRÈME DOUCEUR FRAMBOISE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188913" marR="0" indent="-92075" algn="l" defTabSz="914400" rtl="0" eaLnBrk="1" fontAlgn="auto" latinLnBrk="0" hangingPunct="1">
                        <a:lnSpc>
                          <a:spcPct val="100000"/>
                        </a:lnSpc>
                        <a:spcBef>
                          <a:spcPts val="0"/>
                        </a:spcBef>
                        <a:spcAft>
                          <a:spcPts val="0"/>
                        </a:spcAft>
                        <a:buClrTx/>
                        <a:buSzTx/>
                        <a:buFont typeface="Century Gothic" pitchFamily="34" charset="0"/>
                        <a:buNone/>
                        <a:tabLst/>
                        <a:defRPr/>
                      </a:pPr>
                      <a:r>
                        <a:rPr lang="fr-FR" sz="1200" b="1" kern="1200" dirty="0" smtClean="0">
                          <a:solidFill>
                            <a:srgbClr val="404040"/>
                          </a:solidFill>
                          <a:latin typeface="Calibri" panose="020F0502020204030204" pitchFamily="34" charset="0"/>
                          <a:ea typeface="+mn-ea"/>
                          <a:cs typeface="+mn-cs"/>
                        </a:rPr>
                        <a:t>Soin Intensif </a:t>
                      </a:r>
                      <a:endParaRPr lang="fr-FR" sz="1200" b="1" kern="1200" dirty="0" smtClean="0">
                        <a:solidFill>
                          <a:srgbClr val="404040"/>
                        </a:solidFill>
                        <a:latin typeface="Calibri" panose="020F0502020204030204" pitchFamily="34" charset="0"/>
                        <a:ea typeface="+mn-ea"/>
                        <a:cs typeface="Arial"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sym typeface="Wingdings"/>
                        </a:rPr>
                        <a:t>S</a:t>
                      </a:r>
                      <a:r>
                        <a:rPr lang="fr-FR" sz="1200" kern="1200" dirty="0" smtClean="0">
                          <a:solidFill>
                            <a:srgbClr val="DC006B"/>
                          </a:solidFill>
                          <a:latin typeface="Calibri" panose="020F0502020204030204" pitchFamily="34" charset="0"/>
                          <a:ea typeface="+mn-ea"/>
                          <a:cs typeface="Arial" charset="0"/>
                        </a:rPr>
                        <a:t>ÉRUM FRAIS FRAMBOISE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188913" marR="0" indent="-92075" algn="l" defTabSz="914400" rtl="0" eaLnBrk="1" fontAlgn="auto" latinLnBrk="0" hangingPunct="1">
                        <a:lnSpc>
                          <a:spcPct val="100000"/>
                        </a:lnSpc>
                        <a:spcBef>
                          <a:spcPts val="0"/>
                        </a:spcBef>
                        <a:spcAft>
                          <a:spcPts val="0"/>
                        </a:spcAft>
                        <a:buClrTx/>
                        <a:buSzTx/>
                        <a:buFont typeface="Wingdings 3" pitchFamily="18" charset="2"/>
                        <a:buNone/>
                        <a:tabLst/>
                        <a:defRPr/>
                      </a:pPr>
                      <a:r>
                        <a:rPr lang="fr-FR" sz="1200" b="1" kern="1200" dirty="0" smtClean="0">
                          <a:solidFill>
                            <a:srgbClr val="404040"/>
                          </a:solidFill>
                          <a:latin typeface="Calibri" panose="020F0502020204030204" pitchFamily="34" charset="0"/>
                          <a:ea typeface="+mn-ea"/>
                          <a:cs typeface="+mn-cs"/>
                        </a:rPr>
                        <a:t>Soin Rituel de Beauté</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charset="0"/>
                        </a:rPr>
                        <a:t>MASQUE DOUCEUR FRAMBOISE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20" name="ZoneTexte 19"/>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pic>
        <p:nvPicPr>
          <p:cNvPr id="10" name="Image 9"/>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039" y="1316183"/>
            <a:ext cx="2852708" cy="285270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537940" y="5514629"/>
            <a:ext cx="6091460" cy="967935"/>
          </a:xfrm>
          <a:prstGeom prst="rect">
            <a:avLst/>
          </a:prstGeom>
          <a:solidFill>
            <a:schemeClr val="bg1"/>
          </a:solid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fr-FR">
              <a:latin typeface="Century Gothic" pitchFamily="34" charset="0"/>
            </a:endParaRPr>
          </a:p>
        </p:txBody>
      </p:sp>
      <p:sp>
        <p:nvSpPr>
          <p:cNvPr id="35" name="Rectangle 34"/>
          <p:cNvSpPr/>
          <p:nvPr/>
        </p:nvSpPr>
        <p:spPr>
          <a:xfrm>
            <a:off x="1644459" y="1654958"/>
            <a:ext cx="4984941" cy="3550893"/>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alibri" panose="020F0502020204030204" pitchFamily="34" charset="0"/>
            </a:endParaRPr>
          </a:p>
        </p:txBody>
      </p:sp>
      <p:sp>
        <p:nvSpPr>
          <p:cNvPr id="26629" name="Text Box 16"/>
          <p:cNvSpPr txBox="1">
            <a:spLocks noChangeArrowheads="1"/>
          </p:cNvSpPr>
          <p:nvPr/>
        </p:nvSpPr>
        <p:spPr bwMode="auto">
          <a:xfrm>
            <a:off x="1774484" y="1731374"/>
            <a:ext cx="4605337"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u="sng" dirty="0" smtClean="0">
                <a:solidFill>
                  <a:srgbClr val="DC006B"/>
                </a:solidFill>
                <a:latin typeface="Calibri" panose="020F0502020204030204" pitchFamily="34" charset="0"/>
                <a:ea typeface="Arial Unicode MS" pitchFamily="34" charset="-128"/>
                <a:cs typeface="Arial Unicode MS" pitchFamily="34" charset="-128"/>
              </a:rPr>
              <a:t>NETTOYAGE </a:t>
            </a: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FRAÎCHEUR</a:t>
            </a:r>
            <a:endParaRPr lang="fr-FR" sz="1400" b="1" dirty="0">
              <a:solidFill>
                <a:srgbClr val="DC006B"/>
              </a:solidFill>
              <a:latin typeface="Calibri" panose="020F0502020204030204" pitchFamily="34" charset="0"/>
              <a:sym typeface="Wingdings" pitchFamily="2" charset="2"/>
            </a:endParaRPr>
          </a:p>
        </p:txBody>
      </p:sp>
      <p:sp>
        <p:nvSpPr>
          <p:cNvPr id="13326" name="Text Box 10"/>
          <p:cNvSpPr txBox="1">
            <a:spLocks noChangeArrowheads="1"/>
          </p:cNvSpPr>
          <p:nvPr/>
        </p:nvSpPr>
        <p:spPr bwMode="auto">
          <a:xfrm>
            <a:off x="2434151" y="2363307"/>
            <a:ext cx="4033837" cy="553998"/>
          </a:xfrm>
          <a:prstGeom prst="rect">
            <a:avLst/>
          </a:prstGeom>
          <a:noFill/>
          <a:ln w="9525">
            <a:noFill/>
            <a:miter lim="800000"/>
            <a:headEnd/>
            <a:tailEnd/>
          </a:ln>
        </p:spPr>
        <p:txBody>
          <a:bodyPr wrap="square">
            <a:spAutoFit/>
          </a:bodyPr>
          <a:lstStyle/>
          <a:p>
            <a:pPr indent="-2730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EXTRAIT DE </a:t>
            </a:r>
            <a:r>
              <a:rPr lang="fr-FR" sz="1000" dirty="0" smtClean="0">
                <a:solidFill>
                  <a:srgbClr val="DC006B"/>
                </a:solidFill>
                <a:latin typeface="Calibri" panose="020F0502020204030204" pitchFamily="34" charset="0"/>
              </a:rPr>
              <a:t>FRAMBOISE BIO</a:t>
            </a:r>
            <a:endParaRPr lang="fr-FR" sz="1000" dirty="0">
              <a:solidFill>
                <a:srgbClr val="DC006B"/>
              </a:solidFill>
              <a:latin typeface="Calibri" panose="020F0502020204030204" pitchFamily="34" charset="0"/>
            </a:endParaRPr>
          </a:p>
          <a:p>
            <a:pPr marL="185738" indent="-185738" algn="just" fontAlgn="auto">
              <a:spcBef>
                <a:spcPts val="0"/>
              </a:spcBef>
              <a:spcAft>
                <a:spcPts val="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sym typeface="Symbol" pitchFamily="18" charset="2"/>
              </a:rPr>
              <a:t>Riche en eau, glucides et minéraux, la Framboise est à la fois </a:t>
            </a:r>
            <a:r>
              <a:rPr lang="fr-FR" sz="1000" b="1" dirty="0" smtClean="0">
                <a:solidFill>
                  <a:srgbClr val="404040"/>
                </a:solidFill>
                <a:latin typeface="Calibri" panose="020F0502020204030204" pitchFamily="34" charset="0"/>
                <a:sym typeface="Symbol" pitchFamily="18" charset="2"/>
              </a:rPr>
              <a:t>adoucissante </a:t>
            </a:r>
            <a:r>
              <a:rPr lang="fr-FR" sz="1000" dirty="0" smtClean="0">
                <a:solidFill>
                  <a:srgbClr val="404040"/>
                </a:solidFill>
                <a:latin typeface="Calibri" panose="020F0502020204030204" pitchFamily="34" charset="0"/>
                <a:sym typeface="Symbol" pitchFamily="18" charset="2"/>
              </a:rPr>
              <a:t>et </a:t>
            </a:r>
            <a:r>
              <a:rPr lang="fr-FR" sz="1000" b="1" dirty="0" smtClean="0">
                <a:solidFill>
                  <a:srgbClr val="404040"/>
                </a:solidFill>
                <a:latin typeface="Calibri" panose="020F0502020204030204" pitchFamily="34" charset="0"/>
                <a:sym typeface="Symbol" pitchFamily="18" charset="2"/>
              </a:rPr>
              <a:t>rafraîchissante</a:t>
            </a:r>
            <a:r>
              <a:rPr lang="fr-FR" sz="1000" dirty="0" smtClean="0">
                <a:solidFill>
                  <a:srgbClr val="404040"/>
                </a:solidFill>
                <a:latin typeface="Calibri" panose="020F0502020204030204" pitchFamily="34" charset="0"/>
                <a:sym typeface="Symbol" pitchFamily="18" charset="2"/>
              </a:rPr>
              <a:t>.</a:t>
            </a:r>
            <a:endParaRPr lang="fr-FR" sz="1000" dirty="0">
              <a:solidFill>
                <a:srgbClr val="404040"/>
              </a:solidFill>
              <a:latin typeface="Calibri" panose="020F0502020204030204" pitchFamily="34" charset="0"/>
              <a:sym typeface="Symbol" pitchFamily="18" charset="2"/>
            </a:endParaRPr>
          </a:p>
        </p:txBody>
      </p:sp>
      <p:sp>
        <p:nvSpPr>
          <p:cNvPr id="26631" name="Rectangle 31"/>
          <p:cNvSpPr>
            <a:spLocks noChangeArrowheads="1"/>
          </p:cNvSpPr>
          <p:nvPr/>
        </p:nvSpPr>
        <p:spPr bwMode="auto">
          <a:xfrm>
            <a:off x="1640805" y="1006898"/>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a:solidFill>
                  <a:srgbClr val="DC006B"/>
                </a:solidFill>
                <a:latin typeface="Calibri" panose="020F0502020204030204" pitchFamily="34" charset="0"/>
              </a:rPr>
              <a:t>GEL </a:t>
            </a:r>
            <a:r>
              <a:rPr lang="fr-FR" sz="2000" b="1" dirty="0" smtClean="0">
                <a:solidFill>
                  <a:srgbClr val="DC006B"/>
                </a:solidFill>
                <a:latin typeface="Calibri" panose="020F0502020204030204" pitchFamily="34" charset="0"/>
              </a:rPr>
              <a:t>DOUX </a:t>
            </a:r>
            <a:r>
              <a:rPr lang="fr-FR" sz="2000" b="1" dirty="0">
                <a:solidFill>
                  <a:srgbClr val="DC006B"/>
                </a:solidFill>
                <a:latin typeface="Calibri" panose="020F0502020204030204" pitchFamily="34" charset="0"/>
              </a:rPr>
              <a:t>NETTOYANT </a:t>
            </a:r>
            <a:r>
              <a:rPr lang="fr-FR" sz="2000" b="1" dirty="0" smtClean="0">
                <a:solidFill>
                  <a:srgbClr val="DC006B"/>
                </a:solidFill>
                <a:latin typeface="Calibri" panose="020F0502020204030204" pitchFamily="34" charset="0"/>
              </a:rPr>
              <a:t>FRAMBOISE</a:t>
            </a:r>
            <a:endParaRPr lang="fr-FR" sz="2000" b="1" dirty="0">
              <a:solidFill>
                <a:srgbClr val="DC006B"/>
              </a:solidFill>
              <a:latin typeface="Calibri" panose="020F0502020204030204" pitchFamily="34" charset="0"/>
            </a:endParaRPr>
          </a:p>
        </p:txBody>
      </p:sp>
      <p:sp>
        <p:nvSpPr>
          <p:cNvPr id="26632" name="Rectangle 53"/>
          <p:cNvSpPr>
            <a:spLocks noChangeArrowheads="1"/>
          </p:cNvSpPr>
          <p:nvPr/>
        </p:nvSpPr>
        <p:spPr bwMode="auto">
          <a:xfrm>
            <a:off x="3008019" y="7481281"/>
            <a:ext cx="3598076" cy="769441"/>
          </a:xfrm>
          <a:prstGeom prst="rect">
            <a:avLst/>
          </a:prstGeom>
          <a:noFill/>
          <a:ln w="9525">
            <a:noFill/>
            <a:miter lim="800000"/>
            <a:headEnd/>
            <a:tailEnd/>
          </a:ln>
        </p:spPr>
        <p:txBody>
          <a:bodyPr wrap="square">
            <a:spAutoFit/>
          </a:bodyPr>
          <a:lstStyle/>
          <a:p>
            <a:pPr algn="just" defTabSz="911225"/>
            <a:r>
              <a:rPr lang="fr-FR" sz="1100" dirty="0">
                <a:solidFill>
                  <a:srgbClr val="404040"/>
                </a:solidFill>
                <a:latin typeface="Calibri" panose="020F0502020204030204" pitchFamily="34" charset="0"/>
                <a:cs typeface="Times New Roman" pitchFamily="18" charset="0"/>
                <a:sym typeface="Symbol" pitchFamily="18" charset="2"/>
              </a:rPr>
              <a:t>Matin et soir, appliquer sur le visage et le cou préalablement humidifiés avec les doigts. </a:t>
            </a:r>
          </a:p>
          <a:p>
            <a:pPr algn="just" defTabSz="911225"/>
            <a:r>
              <a:rPr lang="fr-FR" sz="1100" dirty="0">
                <a:solidFill>
                  <a:srgbClr val="404040"/>
                </a:solidFill>
                <a:latin typeface="Calibri" panose="020F0502020204030204" pitchFamily="34" charset="0"/>
                <a:cs typeface="Times New Roman" pitchFamily="18" charset="0"/>
                <a:sym typeface="Symbol" pitchFamily="18" charset="2"/>
              </a:rPr>
              <a:t>Faire mousser par de légers mouvements circulaires puis rincer abondamment.</a:t>
            </a:r>
          </a:p>
        </p:txBody>
      </p:sp>
      <p:grpSp>
        <p:nvGrpSpPr>
          <p:cNvPr id="26633" name="Groupe 41"/>
          <p:cNvGrpSpPr>
            <a:grpSpLocks/>
          </p:cNvGrpSpPr>
          <p:nvPr/>
        </p:nvGrpSpPr>
        <p:grpSpPr bwMode="auto">
          <a:xfrm>
            <a:off x="641680" y="5548940"/>
            <a:ext cx="5826308" cy="820899"/>
            <a:chOff x="152400" y="6234119"/>
            <a:chExt cx="6197179" cy="682828"/>
          </a:xfrm>
        </p:grpSpPr>
        <p:sp>
          <p:nvSpPr>
            <p:cNvPr id="26656" name="Rectangle 38"/>
            <p:cNvSpPr>
              <a:spLocks noChangeArrowheads="1"/>
            </p:cNvSpPr>
            <p:nvPr/>
          </p:nvSpPr>
          <p:spPr bwMode="auto">
            <a:xfrm>
              <a:off x="152401" y="6488130"/>
              <a:ext cx="6197178" cy="428817"/>
            </a:xfrm>
            <a:prstGeom prst="rect">
              <a:avLst/>
            </a:prstGeom>
            <a:noFill/>
            <a:ln w="9525">
              <a:noFill/>
              <a:miter lim="800000"/>
              <a:headEnd/>
              <a:tailEnd/>
            </a:ln>
          </p:spPr>
          <p:txBody>
            <a:bodyPr>
              <a:spAutoFit/>
            </a:bodyPr>
            <a:lstStyle/>
            <a:p>
              <a:pPr>
                <a:spcBef>
                  <a:spcPct val="50000"/>
                </a:spcBef>
                <a:buClr>
                  <a:srgbClr val="F668B2"/>
                </a:buClr>
              </a:pPr>
              <a:r>
                <a:rPr lang="fr-FR" sz="1100" b="1" dirty="0">
                  <a:solidFill>
                    <a:srgbClr val="404040"/>
                  </a:solidFill>
                  <a:latin typeface="Calibri" panose="020F0502020204030204" pitchFamily="34" charset="0"/>
                  <a:sym typeface="Wingdings" pitchFamily="2" charset="2"/>
                </a:rPr>
                <a:t>Nettoyée et démaquillée en douceur, la peau retrouve toute sa fraîcheur. </a:t>
              </a:r>
            </a:p>
            <a:p>
              <a:pPr>
                <a:spcBef>
                  <a:spcPct val="50000"/>
                </a:spcBef>
                <a:buClr>
                  <a:srgbClr val="F668B2"/>
                </a:buClr>
              </a:pPr>
              <a:r>
                <a:rPr lang="fr-FR" sz="1100" b="1" dirty="0" smtClean="0">
                  <a:solidFill>
                    <a:srgbClr val="404040"/>
                  </a:solidFill>
                  <a:latin typeface="Calibri" panose="020F0502020204030204" pitchFamily="34" charset="0"/>
                  <a:sym typeface="Wingdings" pitchFamily="2" charset="2"/>
                </a:rPr>
                <a:t>Elle </a:t>
              </a:r>
              <a:r>
                <a:rPr lang="fr-FR" sz="1100" b="1" dirty="0">
                  <a:solidFill>
                    <a:srgbClr val="404040"/>
                  </a:solidFill>
                  <a:latin typeface="Calibri" panose="020F0502020204030204" pitchFamily="34" charset="0"/>
                  <a:sym typeface="Wingdings" pitchFamily="2" charset="2"/>
                </a:rPr>
                <a:t>respire à nouveau</a:t>
              </a:r>
              <a:r>
                <a:rPr lang="fr-FR" sz="1100" b="1" dirty="0">
                  <a:solidFill>
                    <a:srgbClr val="003B5A"/>
                  </a:solidFill>
                  <a:latin typeface="Calibri" panose="020F0502020204030204" pitchFamily="34" charset="0"/>
                  <a:sym typeface="Wingdings" pitchFamily="2" charset="2"/>
                </a:rPr>
                <a:t>.</a:t>
              </a:r>
              <a:endParaRPr lang="fr-FR" sz="1100" b="1" dirty="0">
                <a:solidFill>
                  <a:srgbClr val="003B5A"/>
                </a:solidFill>
                <a:latin typeface="Calibri" panose="020F0502020204030204" pitchFamily="34" charset="0"/>
                <a:cs typeface="Times New Roman" pitchFamily="18" charset="0"/>
                <a:sym typeface="Symbol" pitchFamily="18" charset="2"/>
              </a:endParaRPr>
            </a:p>
          </p:txBody>
        </p:sp>
        <p:sp>
          <p:nvSpPr>
            <p:cNvPr id="26657" name="Text Box 16"/>
            <p:cNvSpPr txBox="1">
              <a:spLocks noChangeArrowheads="1"/>
            </p:cNvSpPr>
            <p:nvPr/>
          </p:nvSpPr>
          <p:spPr bwMode="auto">
            <a:xfrm>
              <a:off x="152400" y="6234119"/>
              <a:ext cx="2409825" cy="256000"/>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sym typeface="Wingdings" pitchFamily="2" charset="2"/>
                </a:rPr>
                <a:t>RÉSULTAT</a:t>
              </a:r>
              <a:endParaRPr lang="fr-FR" sz="1400" dirty="0">
                <a:solidFill>
                  <a:srgbClr val="DC006B"/>
                </a:solidFill>
                <a:latin typeface="Calibri" panose="020F0502020204030204" pitchFamily="34" charset="0"/>
                <a:sym typeface="Wingdings" pitchFamily="2" charset="2"/>
              </a:endParaRPr>
            </a:p>
          </p:txBody>
        </p:sp>
      </p:grpSp>
      <p:sp>
        <p:nvSpPr>
          <p:cNvPr id="26635" name="Text Box 9"/>
          <p:cNvSpPr txBox="1">
            <a:spLocks noChangeArrowheads="1"/>
          </p:cNvSpPr>
          <p:nvPr/>
        </p:nvSpPr>
        <p:spPr bwMode="auto">
          <a:xfrm>
            <a:off x="659033" y="7575734"/>
            <a:ext cx="1476375"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sym typeface="Symbol" pitchFamily="18" charset="2"/>
              </a:rPr>
              <a:t>Texture gel moussant</a:t>
            </a:r>
            <a:endParaRPr lang="fr-FR" sz="1100" dirty="0">
              <a:solidFill>
                <a:srgbClr val="404040"/>
              </a:solidFill>
              <a:latin typeface="Calibri" panose="020F0502020204030204" pitchFamily="34" charset="0"/>
            </a:endParaRPr>
          </a:p>
        </p:txBody>
      </p:sp>
      <p:sp>
        <p:nvSpPr>
          <p:cNvPr id="26636" name="Rectangle 8"/>
          <p:cNvSpPr>
            <a:spLocks noChangeArrowheads="1"/>
          </p:cNvSpPr>
          <p:nvPr/>
        </p:nvSpPr>
        <p:spPr bwMode="auto">
          <a:xfrm>
            <a:off x="1791213" y="2153757"/>
            <a:ext cx="5000625" cy="276999"/>
          </a:xfrm>
          <a:prstGeom prst="rect">
            <a:avLst/>
          </a:prstGeom>
          <a:noFill/>
          <a:ln w="9525">
            <a:noFill/>
            <a:miter lim="800000"/>
            <a:headEnd/>
            <a:tailEnd/>
          </a:ln>
        </p:spPr>
        <p:txBody>
          <a:bodyPr>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Formule ultra-douce et </a:t>
            </a:r>
            <a:r>
              <a:rPr lang="fr-FR" sz="1200" b="1" dirty="0" smtClean="0">
                <a:solidFill>
                  <a:srgbClr val="404040"/>
                </a:solidFill>
                <a:latin typeface="Calibri" panose="020F0502020204030204" pitchFamily="34" charset="0"/>
                <a:cs typeface="Times New Roman" pitchFamily="18" charset="0"/>
              </a:rPr>
              <a:t>rafraîchissante </a:t>
            </a:r>
            <a:endParaRPr lang="fr-FR" sz="1200" b="1" dirty="0">
              <a:solidFill>
                <a:srgbClr val="404040"/>
              </a:solidFill>
              <a:latin typeface="Calibri" panose="020F0502020204030204" pitchFamily="34" charset="0"/>
            </a:endParaRPr>
          </a:p>
        </p:txBody>
      </p:sp>
      <p:pic>
        <p:nvPicPr>
          <p:cNvPr id="26638" name="Picture 3" descr="P:\LCL\MARKETING\2. Dr RENAUD\3. IMAGES\5. PLANTES\Actifs clés\3. carrés\Framboise3.jpg"/>
          <p:cNvPicPr>
            <a:picLocks noChangeAspect="1" noChangeArrowheads="1"/>
          </p:cNvPicPr>
          <p:nvPr/>
        </p:nvPicPr>
        <p:blipFill>
          <a:blip r:embed="rId3" cstate="print"/>
          <a:srcRect/>
          <a:stretch>
            <a:fillRect/>
          </a:stretch>
        </p:blipFill>
        <p:spPr bwMode="auto">
          <a:xfrm>
            <a:off x="1992826" y="2471257"/>
            <a:ext cx="323850" cy="323850"/>
          </a:xfrm>
          <a:prstGeom prst="rect">
            <a:avLst/>
          </a:prstGeom>
          <a:noFill/>
          <a:ln w="9525">
            <a:noFill/>
            <a:miter lim="800000"/>
            <a:headEnd/>
            <a:tailEnd/>
          </a:ln>
        </p:spPr>
      </p:pic>
      <p:sp>
        <p:nvSpPr>
          <p:cNvPr id="26639" name="Text Box 10"/>
          <p:cNvSpPr txBox="1">
            <a:spLocks noChangeArrowheads="1"/>
          </p:cNvSpPr>
          <p:nvPr/>
        </p:nvSpPr>
        <p:spPr bwMode="auto">
          <a:xfrm>
            <a:off x="2484951" y="3156570"/>
            <a:ext cx="3983037" cy="707886"/>
          </a:xfrm>
          <a:prstGeom prst="rect">
            <a:avLst/>
          </a:prstGeom>
          <a:noFill/>
          <a:ln w="9525">
            <a:noFill/>
            <a:miter lim="800000"/>
            <a:headEnd/>
            <a:tailEnd/>
          </a:ln>
        </p:spPr>
        <p:txBody>
          <a:bodyPr wrap="square">
            <a:spAutoFit/>
          </a:bodyPr>
          <a:lstStyle/>
          <a:p>
            <a:pPr algn="just">
              <a:buClr>
                <a:srgbClr val="F4A302"/>
              </a:buClr>
            </a:pPr>
            <a:r>
              <a:rPr lang="fr-FR" sz="1000" dirty="0">
                <a:solidFill>
                  <a:srgbClr val="DC006B"/>
                </a:solidFill>
                <a:latin typeface="Calibri" panose="020F0502020204030204" pitchFamily="34" charset="0"/>
              </a:rPr>
              <a:t>CONCOMBRE</a:t>
            </a:r>
          </a:p>
          <a:p>
            <a:pPr marL="177800" lvl="1" indent="-177800">
              <a:buClr>
                <a:srgbClr val="DC006B"/>
              </a:buClr>
              <a:buFont typeface="Arial" panose="020B0604020202020204" pitchFamily="34" charset="0"/>
              <a:buChar char="•"/>
            </a:pPr>
            <a:r>
              <a:rPr lang="fr-FR" sz="1000" dirty="0" smtClean="0">
                <a:solidFill>
                  <a:srgbClr val="404040"/>
                </a:solidFill>
                <a:latin typeface="Calibri" panose="020F0502020204030204" pitchFamily="34" charset="0"/>
                <a:sym typeface="Symbol" pitchFamily="18" charset="2"/>
              </a:rPr>
              <a:t>Utilisé depuis très longtemps pour ses propriétés </a:t>
            </a:r>
            <a:r>
              <a:rPr lang="fr-FR" sz="1000" b="1" dirty="0" smtClean="0">
                <a:solidFill>
                  <a:srgbClr val="404040"/>
                </a:solidFill>
                <a:latin typeface="Calibri" panose="020F0502020204030204" pitchFamily="34" charset="0"/>
                <a:sym typeface="Symbol" pitchFamily="18" charset="2"/>
              </a:rPr>
              <a:t>rafraîchissantes, émollientes et adoucissantes</a:t>
            </a:r>
            <a:r>
              <a:rPr lang="fr-FR" sz="1000" dirty="0" smtClean="0">
                <a:solidFill>
                  <a:srgbClr val="404040"/>
                </a:solidFill>
                <a:latin typeface="Calibri" panose="020F0502020204030204" pitchFamily="34" charset="0"/>
                <a:sym typeface="Symbol" pitchFamily="18" charset="2"/>
              </a:rPr>
              <a:t>,  il procure une </a:t>
            </a:r>
            <a:r>
              <a:rPr lang="fr-FR" sz="1000" b="1" dirty="0" smtClean="0">
                <a:solidFill>
                  <a:srgbClr val="404040"/>
                </a:solidFill>
                <a:latin typeface="Calibri" panose="020F0502020204030204" pitchFamily="34" charset="0"/>
                <a:sym typeface="Symbol" pitchFamily="18" charset="2"/>
              </a:rPr>
              <a:t>sensation anti-fatigue </a:t>
            </a:r>
            <a:r>
              <a:rPr lang="fr-FR" sz="1000" dirty="0" smtClean="0">
                <a:solidFill>
                  <a:srgbClr val="404040"/>
                </a:solidFill>
                <a:latin typeface="Calibri" panose="020F0502020204030204" pitchFamily="34" charset="0"/>
                <a:sym typeface="Symbol" pitchFamily="18" charset="2"/>
              </a:rPr>
              <a:t>bienfaisante.</a:t>
            </a:r>
            <a:endParaRPr lang="fr-FR" sz="1000" dirty="0">
              <a:solidFill>
                <a:srgbClr val="404040"/>
              </a:solidFill>
              <a:latin typeface="Calibri" panose="020F0502020204030204" pitchFamily="34" charset="0"/>
              <a:sym typeface="Symbol" pitchFamily="18" charset="2"/>
            </a:endParaRPr>
          </a:p>
        </p:txBody>
      </p:sp>
      <p:sp>
        <p:nvSpPr>
          <p:cNvPr id="26640" name="Rectangle 8"/>
          <p:cNvSpPr>
            <a:spLocks noChangeArrowheads="1"/>
          </p:cNvSpPr>
          <p:nvPr/>
        </p:nvSpPr>
        <p:spPr bwMode="auto">
          <a:xfrm>
            <a:off x="1791213" y="2945016"/>
            <a:ext cx="5000625" cy="261938"/>
          </a:xfrm>
          <a:prstGeom prst="rect">
            <a:avLst/>
          </a:prstGeom>
          <a:noFill/>
          <a:ln w="9525">
            <a:noFill/>
            <a:miter lim="800000"/>
            <a:headEnd/>
            <a:tailEnd/>
          </a:ln>
        </p:spPr>
        <p:txBody>
          <a:bodyPr>
            <a:spAutoFit/>
          </a:bodyPr>
          <a:lstStyle/>
          <a:p>
            <a:pPr marL="171450" indent="-171450">
              <a:buClr>
                <a:srgbClr val="DC006B"/>
              </a:buClr>
              <a:buFont typeface="Calibri" panose="020F0502020204030204" pitchFamily="34" charset="0"/>
              <a:buChar char="+"/>
            </a:pPr>
            <a:r>
              <a:rPr lang="fr-FR" sz="1100" b="1" dirty="0">
                <a:solidFill>
                  <a:srgbClr val="404040"/>
                </a:solidFill>
                <a:latin typeface="Century Gothic" pitchFamily="34" charset="0"/>
                <a:cs typeface="Times New Roman" pitchFamily="18" charset="0"/>
              </a:rPr>
              <a:t>Nettoyage ultra-doux </a:t>
            </a:r>
            <a:endParaRPr lang="fr-FR" sz="1100" b="1" dirty="0">
              <a:solidFill>
                <a:srgbClr val="404040"/>
              </a:solidFill>
              <a:latin typeface="Century Gothic" pitchFamily="34" charset="0"/>
            </a:endParaRPr>
          </a:p>
        </p:txBody>
      </p:sp>
      <p:pic>
        <p:nvPicPr>
          <p:cNvPr id="26641" name="Picture 5" descr="P:\LCL\MARKETING\2. Dr RENAUD\3. IMAGES\5. PLANTES\Actifs\concombre.jpg"/>
          <p:cNvPicPr>
            <a:picLocks noChangeAspect="1" noChangeArrowheads="1"/>
          </p:cNvPicPr>
          <p:nvPr/>
        </p:nvPicPr>
        <p:blipFill>
          <a:blip r:embed="rId4" cstate="print"/>
          <a:srcRect/>
          <a:stretch>
            <a:fillRect/>
          </a:stretch>
        </p:blipFill>
        <p:spPr bwMode="auto">
          <a:xfrm>
            <a:off x="1992826" y="3366207"/>
            <a:ext cx="323850" cy="323850"/>
          </a:xfrm>
          <a:prstGeom prst="rect">
            <a:avLst/>
          </a:prstGeom>
          <a:noFill/>
          <a:ln w="9525">
            <a:noFill/>
            <a:miter lim="800000"/>
            <a:headEnd/>
            <a:tailEnd/>
          </a:ln>
        </p:spPr>
      </p:pic>
      <p:sp>
        <p:nvSpPr>
          <p:cNvPr id="26643" name="Rectangle 8"/>
          <p:cNvSpPr>
            <a:spLocks noChangeArrowheads="1"/>
          </p:cNvSpPr>
          <p:nvPr/>
        </p:nvSpPr>
        <p:spPr bwMode="auto">
          <a:xfrm>
            <a:off x="1887537" y="4828521"/>
            <a:ext cx="5000625" cy="276999"/>
          </a:xfrm>
          <a:prstGeom prst="rect">
            <a:avLst/>
          </a:prstGeom>
          <a:noFill/>
          <a:ln w="9525">
            <a:noFill/>
            <a:miter lim="800000"/>
            <a:headEnd/>
            <a:tailEnd/>
          </a:ln>
        </p:spPr>
        <p:txBody>
          <a:bodyPr>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sym typeface="Symbol" pitchFamily="18" charset="2"/>
              </a:rPr>
              <a:t>Sans savon pour le plus grand respect de la </a:t>
            </a:r>
            <a:r>
              <a:rPr lang="fr-FR" sz="1200" b="1" dirty="0" smtClean="0">
                <a:solidFill>
                  <a:srgbClr val="404040"/>
                </a:solidFill>
                <a:latin typeface="Calibri" panose="020F0502020204030204" pitchFamily="34" charset="0"/>
                <a:cs typeface="Times New Roman" pitchFamily="18" charset="0"/>
                <a:sym typeface="Symbol" pitchFamily="18" charset="2"/>
              </a:rPr>
              <a:t>peau</a:t>
            </a:r>
            <a:endParaRPr lang="fr-FR" sz="1200" b="1" dirty="0">
              <a:solidFill>
                <a:srgbClr val="404040"/>
              </a:solidFill>
              <a:latin typeface="Calibri" panose="020F0502020204030204" pitchFamily="34" charset="0"/>
            </a:endParaRPr>
          </a:p>
        </p:txBody>
      </p:sp>
      <p:pic>
        <p:nvPicPr>
          <p:cNvPr id="21540" name="Picture 36" descr="P:\LCL\MARKETING\2. Dr RENAUD\3. IMAGES\2. PRODUITS\1. VISAGE\1. HYDRATANTS\4. texture\texture gel mousse.jpg"/>
          <p:cNvPicPr>
            <a:picLocks noChangeAspect="1" noChangeArrowheads="1"/>
          </p:cNvPicPr>
          <p:nvPr/>
        </p:nvPicPr>
        <p:blipFill>
          <a:blip r:embed="rId5" cstate="print"/>
          <a:srcRect/>
          <a:stretch>
            <a:fillRect/>
          </a:stretch>
        </p:blipFill>
        <p:spPr bwMode="auto">
          <a:xfrm>
            <a:off x="236459" y="7566817"/>
            <a:ext cx="288000" cy="288000"/>
          </a:xfrm>
          <a:prstGeom prst="ellipse">
            <a:avLst/>
          </a:prstGeom>
          <a:noFill/>
        </p:spPr>
      </p:pic>
      <p:sp>
        <p:nvSpPr>
          <p:cNvPr id="26646" name="Text Box 16"/>
          <p:cNvSpPr txBox="1">
            <a:spLocks noChangeArrowheads="1"/>
          </p:cNvSpPr>
          <p:nvPr/>
        </p:nvSpPr>
        <p:spPr bwMode="auto">
          <a:xfrm>
            <a:off x="2959099" y="7045074"/>
            <a:ext cx="1428750"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UTILISATION</a:t>
            </a:r>
            <a:endParaRPr lang="fr-FR" sz="1400" dirty="0">
              <a:solidFill>
                <a:srgbClr val="DC006B"/>
              </a:solidFill>
              <a:latin typeface="Calibri" panose="020F0502020204030204" pitchFamily="34" charset="0"/>
              <a:sym typeface="Wingdings" pitchFamily="2" charset="2"/>
            </a:endParaRPr>
          </a:p>
        </p:txBody>
      </p:sp>
      <p:sp>
        <p:nvSpPr>
          <p:cNvPr id="38" name="Arc 37"/>
          <p:cNvSpPr/>
          <p:nvPr/>
        </p:nvSpPr>
        <p:spPr>
          <a:xfrm>
            <a:off x="268411" y="6897803"/>
            <a:ext cx="2560638" cy="2432593"/>
          </a:xfrm>
          <a:prstGeom prst="arc">
            <a:avLst>
              <a:gd name="adj1" fmla="val 13122965"/>
              <a:gd name="adj2" fmla="val 8421127"/>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26650" name="Text Box 16"/>
          <p:cNvSpPr txBox="1">
            <a:spLocks noChangeArrowheads="1"/>
          </p:cNvSpPr>
          <p:nvPr/>
        </p:nvSpPr>
        <p:spPr bwMode="auto">
          <a:xfrm>
            <a:off x="1058986" y="7040678"/>
            <a:ext cx="1163638"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26651" name="Text Box 9"/>
          <p:cNvSpPr txBox="1">
            <a:spLocks noChangeArrowheads="1"/>
          </p:cNvSpPr>
          <p:nvPr/>
        </p:nvSpPr>
        <p:spPr bwMode="auto">
          <a:xfrm>
            <a:off x="671065" y="8458636"/>
            <a:ext cx="1524000"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Couleur rose</a:t>
            </a:r>
            <a:endParaRPr lang="fr-FR" sz="1100" i="1" dirty="0">
              <a:solidFill>
                <a:srgbClr val="404040"/>
              </a:solidFill>
              <a:latin typeface="Calibri" panose="020F0502020204030204" pitchFamily="34" charset="0"/>
            </a:endParaRPr>
          </a:p>
        </p:txBody>
      </p:sp>
      <p:sp>
        <p:nvSpPr>
          <p:cNvPr id="26652" name="Rectangle 22"/>
          <p:cNvSpPr>
            <a:spLocks noChangeArrowheads="1"/>
          </p:cNvSpPr>
          <p:nvPr/>
        </p:nvSpPr>
        <p:spPr bwMode="auto">
          <a:xfrm>
            <a:off x="236458" y="8414584"/>
            <a:ext cx="283709" cy="323384"/>
          </a:xfrm>
          <a:prstGeom prst="ellipse">
            <a:avLst/>
          </a:prstGeom>
          <a:solidFill>
            <a:srgbClr val="FFDDDD"/>
          </a:solidFill>
          <a:ln w="9525">
            <a:noFill/>
            <a:miter lim="800000"/>
            <a:headEnd/>
            <a:tailEnd/>
          </a:ln>
        </p:spPr>
        <p:txBody>
          <a:bodyPr wrap="none" anchor="ctr"/>
          <a:lstStyle/>
          <a:p>
            <a:endParaRPr lang="en-GB"/>
          </a:p>
        </p:txBody>
      </p:sp>
      <p:sp>
        <p:nvSpPr>
          <p:cNvPr id="26653" name="Text Box 9"/>
          <p:cNvSpPr txBox="1">
            <a:spLocks noChangeArrowheads="1"/>
          </p:cNvSpPr>
          <p:nvPr/>
        </p:nvSpPr>
        <p:spPr bwMode="auto">
          <a:xfrm>
            <a:off x="634969" y="8012548"/>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a:t>
            </a:r>
            <a:r>
              <a:rPr lang="fr-FR" sz="1100" dirty="0">
                <a:solidFill>
                  <a:srgbClr val="003B5A"/>
                </a:solidFill>
                <a:latin typeface="Calibri" panose="020F0502020204030204" pitchFamily="34" charset="0"/>
              </a:rPr>
              <a:t> </a:t>
            </a:r>
            <a:r>
              <a:rPr lang="fr-FR" sz="1100" dirty="0">
                <a:solidFill>
                  <a:srgbClr val="404040"/>
                </a:solidFill>
                <a:latin typeface="Calibri" panose="020F0502020204030204" pitchFamily="34" charset="0"/>
              </a:rPr>
              <a:t>Framboise</a:t>
            </a:r>
            <a:endParaRPr lang="fr-FR" sz="1100" i="1" dirty="0">
              <a:solidFill>
                <a:srgbClr val="404040"/>
              </a:solidFill>
              <a:latin typeface="Calibri" panose="020F0502020204030204" pitchFamily="34" charset="0"/>
            </a:endParaRPr>
          </a:p>
        </p:txBody>
      </p:sp>
      <p:pic>
        <p:nvPicPr>
          <p:cNvPr id="44" name="Picture 3" descr="P:\LCL\MARKETING\2. Dr RENAUD\3. IMAGES\5. PLANTES\Actifs clés\3. carrés\Framboise3.jpg"/>
          <p:cNvPicPr>
            <a:picLocks noChangeAspect="1" noChangeArrowheads="1"/>
          </p:cNvPicPr>
          <p:nvPr/>
        </p:nvPicPr>
        <p:blipFill>
          <a:blip r:embed="rId6" cstate="print"/>
          <a:srcRect/>
          <a:stretch>
            <a:fillRect/>
          </a:stretch>
        </p:blipFill>
        <p:spPr bwMode="auto">
          <a:xfrm>
            <a:off x="224001" y="7978668"/>
            <a:ext cx="288000" cy="288000"/>
          </a:xfrm>
          <a:prstGeom prst="ellipse">
            <a:avLst/>
          </a:prstGeom>
          <a:noFill/>
        </p:spPr>
      </p:pic>
      <p:grpSp>
        <p:nvGrpSpPr>
          <p:cNvPr id="34" name="Groupe 26"/>
          <p:cNvGrpSpPr>
            <a:grpSpLocks/>
          </p:cNvGrpSpPr>
          <p:nvPr/>
        </p:nvGrpSpPr>
        <p:grpSpPr bwMode="auto">
          <a:xfrm>
            <a:off x="639202" y="74722"/>
            <a:ext cx="1531937" cy="215900"/>
            <a:chOff x="188640" y="272480"/>
            <a:chExt cx="1531188" cy="216024"/>
          </a:xfrm>
        </p:grpSpPr>
        <p:sp>
          <p:nvSpPr>
            <p:cNvPr id="36" name="ZoneTexte 35"/>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37" name="Connecteur droit 36"/>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sp>
        <p:nvSpPr>
          <p:cNvPr id="42" name="Text Box 10"/>
          <p:cNvSpPr txBox="1">
            <a:spLocks noChangeArrowheads="1"/>
          </p:cNvSpPr>
          <p:nvPr/>
        </p:nvSpPr>
        <p:spPr bwMode="auto">
          <a:xfrm>
            <a:off x="2494476" y="3827736"/>
            <a:ext cx="4572000" cy="400110"/>
          </a:xfrm>
          <a:prstGeom prst="rect">
            <a:avLst/>
          </a:prstGeom>
          <a:noFill/>
          <a:ln w="9525">
            <a:noFill/>
            <a:miter lim="800000"/>
            <a:headEnd/>
            <a:tailEnd/>
          </a:ln>
        </p:spPr>
        <p:txBody>
          <a:bodyPr>
            <a:spAutoFit/>
          </a:bodyPr>
          <a:lstStyle/>
          <a:p>
            <a:pPr algn="just" eaLnBrk="1" hangingPunct="1">
              <a:buClr>
                <a:srgbClr val="F4A302"/>
              </a:buClr>
            </a:pPr>
            <a:r>
              <a:rPr lang="en-GB" sz="1000" dirty="0" smtClean="0">
                <a:solidFill>
                  <a:srgbClr val="DC006B"/>
                </a:solidFill>
                <a:latin typeface="Calibri" panose="020F0502020204030204" pitchFamily="34" charset="0"/>
              </a:rPr>
              <a:t>EAU FLORALE DE ROSE</a:t>
            </a:r>
            <a:endParaRPr lang="en-GB" sz="1000" dirty="0">
              <a:solidFill>
                <a:srgbClr val="DC006B"/>
              </a:solidFill>
              <a:latin typeface="Calibri" panose="020F0502020204030204" pitchFamily="34" charset="0"/>
            </a:endParaRPr>
          </a:p>
          <a:p>
            <a:pPr marL="177800" lvl="1" indent="-177800">
              <a:buClr>
                <a:srgbClr val="DC006B"/>
              </a:buClr>
              <a:buFont typeface="Arial" panose="020B0604020202020204" pitchFamily="34" charset="0"/>
              <a:buChar char="•"/>
            </a:pPr>
            <a:r>
              <a:rPr lang="fr-FR" sz="1000" dirty="0" smtClean="0">
                <a:solidFill>
                  <a:srgbClr val="404040"/>
                </a:solidFill>
                <a:latin typeface="Calibri" panose="020F0502020204030204" pitchFamily="34" charset="0"/>
              </a:rPr>
              <a:t>Sélectionnée pour ses vertus </a:t>
            </a:r>
            <a:r>
              <a:rPr lang="fr-FR" sz="1000" b="1" dirty="0" smtClean="0">
                <a:solidFill>
                  <a:srgbClr val="404040"/>
                </a:solidFill>
                <a:latin typeface="Calibri" panose="020F0502020204030204" pitchFamily="34" charset="0"/>
              </a:rPr>
              <a:t>adoucissantes</a:t>
            </a:r>
            <a:r>
              <a:rPr lang="fr-FR" sz="900" dirty="0" smtClean="0">
                <a:solidFill>
                  <a:srgbClr val="003B5A"/>
                </a:solidFill>
                <a:latin typeface="Century Gothic" pitchFamily="34" charset="0"/>
              </a:rPr>
              <a:t>.</a:t>
            </a:r>
            <a:endParaRPr lang="en-GB" sz="900" dirty="0">
              <a:solidFill>
                <a:srgbClr val="003B5A"/>
              </a:solidFill>
              <a:latin typeface="Century Gothic" pitchFamily="34" charset="0"/>
              <a:sym typeface="Symbol" pitchFamily="18" charset="2"/>
            </a:endParaRPr>
          </a:p>
        </p:txBody>
      </p:sp>
      <p:sp>
        <p:nvSpPr>
          <p:cNvPr id="43" name="Text Box 10"/>
          <p:cNvSpPr txBox="1">
            <a:spLocks noChangeArrowheads="1"/>
          </p:cNvSpPr>
          <p:nvPr/>
        </p:nvSpPr>
        <p:spPr bwMode="auto">
          <a:xfrm>
            <a:off x="2492888" y="4270477"/>
            <a:ext cx="3975100" cy="553998"/>
          </a:xfrm>
          <a:prstGeom prst="rect">
            <a:avLst/>
          </a:prstGeom>
          <a:noFill/>
          <a:ln w="9525">
            <a:noFill/>
            <a:miter lim="800000"/>
            <a:headEnd/>
            <a:tailEnd/>
          </a:ln>
        </p:spPr>
        <p:txBody>
          <a:bodyPr wrap="square">
            <a:spAutoFit/>
          </a:bodyPr>
          <a:lstStyle/>
          <a:p>
            <a:pPr algn="just" eaLnBrk="1" hangingPunct="1">
              <a:buClr>
                <a:srgbClr val="F4A302"/>
              </a:buClr>
            </a:pPr>
            <a:r>
              <a:rPr lang="en-GB" sz="1000" dirty="0">
                <a:solidFill>
                  <a:srgbClr val="DC006B"/>
                </a:solidFill>
                <a:latin typeface="Calibri" panose="020F0502020204030204" pitchFamily="34" charset="0"/>
              </a:rPr>
              <a:t>ALOE VERA</a:t>
            </a:r>
          </a:p>
          <a:p>
            <a:pPr marL="184150" lvl="1" indent="-173038" algn="just" eaLnBrk="1" hangingPunct="1">
              <a:buClr>
                <a:srgbClr val="DC006B"/>
              </a:buClr>
              <a:buFont typeface="Arial" panose="020B0604020202020204" pitchFamily="34" charset="0"/>
              <a:buChar char="•"/>
              <a:tabLst>
                <a:tab pos="292100" algn="l"/>
              </a:tabLst>
            </a:pPr>
            <a:r>
              <a:rPr lang="fr-FR" sz="1000" dirty="0" smtClean="0">
                <a:solidFill>
                  <a:srgbClr val="404040"/>
                </a:solidFill>
                <a:latin typeface="Calibri" panose="020F0502020204030204" pitchFamily="34" charset="0"/>
                <a:ea typeface="Times New Roman" pitchFamily="18" charset="0"/>
                <a:cs typeface="Arial" charset="0"/>
              </a:rPr>
              <a:t>Il a d’</a:t>
            </a:r>
            <a:r>
              <a:rPr lang="fr-FR" sz="1000" b="1" dirty="0" smtClean="0">
                <a:solidFill>
                  <a:srgbClr val="404040"/>
                </a:solidFill>
                <a:latin typeface="Calibri" panose="020F0502020204030204" pitchFamily="34" charset="0"/>
                <a:ea typeface="Times New Roman" pitchFamily="18" charset="0"/>
                <a:cs typeface="Arial" charset="0"/>
              </a:rPr>
              <a:t>importantes propriétés hydratantes</a:t>
            </a:r>
            <a:r>
              <a:rPr lang="fr-FR" sz="1000" dirty="0" smtClean="0">
                <a:solidFill>
                  <a:srgbClr val="404040"/>
                </a:solidFill>
                <a:latin typeface="Calibri" panose="020F0502020204030204" pitchFamily="34" charset="0"/>
                <a:ea typeface="Times New Roman" pitchFamily="18" charset="0"/>
                <a:cs typeface="Arial" charset="0"/>
              </a:rPr>
              <a:t>, qui en font un véritable "régénérant" cutané.</a:t>
            </a:r>
            <a:endParaRPr lang="fr-FR" sz="1000" b="1" dirty="0">
              <a:solidFill>
                <a:srgbClr val="404040"/>
              </a:solidFill>
              <a:latin typeface="Calibri" panose="020F0502020204030204" pitchFamily="34" charset="0"/>
              <a:ea typeface="Times New Roman" pitchFamily="18" charset="0"/>
              <a:cs typeface="Arial" charset="0"/>
            </a:endParaRPr>
          </a:p>
        </p:txBody>
      </p:sp>
      <p:pic>
        <p:nvPicPr>
          <p:cNvPr id="45" name="Image 66" descr="aloe vera carré.jpg"/>
          <p:cNvPicPr>
            <a:picLocks noChangeAspect="1"/>
          </p:cNvPicPr>
          <p:nvPr/>
        </p:nvPicPr>
        <p:blipFill>
          <a:blip r:embed="rId7" cstate="print"/>
          <a:srcRect/>
          <a:stretch>
            <a:fillRect/>
          </a:stretch>
        </p:blipFill>
        <p:spPr bwMode="auto">
          <a:xfrm>
            <a:off x="1991238" y="4447947"/>
            <a:ext cx="323850" cy="323850"/>
          </a:xfrm>
          <a:prstGeom prst="rect">
            <a:avLst/>
          </a:prstGeom>
          <a:noFill/>
          <a:ln w="9525">
            <a:noFill/>
            <a:miter lim="800000"/>
            <a:headEnd/>
            <a:tailEnd/>
          </a:ln>
        </p:spPr>
      </p:pic>
      <p:pic>
        <p:nvPicPr>
          <p:cNvPr id="46" name="Picture 2" descr="P:\LCL\MARKETING\2. Dr RENAUD\3. IMAGES\5. PLANTES\Actifs\rose13.jpg"/>
          <p:cNvPicPr>
            <a:picLocks noChangeAspect="1" noChangeArrowheads="1"/>
          </p:cNvPicPr>
          <p:nvPr/>
        </p:nvPicPr>
        <p:blipFill>
          <a:blip r:embed="rId8" cstate="print"/>
          <a:srcRect l="5202"/>
          <a:stretch>
            <a:fillRect/>
          </a:stretch>
        </p:blipFill>
        <p:spPr bwMode="auto">
          <a:xfrm>
            <a:off x="2005526" y="3989328"/>
            <a:ext cx="323850" cy="323850"/>
          </a:xfrm>
          <a:prstGeom prst="rect">
            <a:avLst/>
          </a:prstGeom>
          <a:noFill/>
          <a:ln w="9525">
            <a:noFill/>
            <a:miter lim="800000"/>
            <a:headEnd/>
            <a:tailEnd/>
          </a:ln>
        </p:spPr>
      </p:pic>
      <p:sp>
        <p:nvSpPr>
          <p:cNvPr id="48" name="ZoneTexte 47"/>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26648" name="Rectangle 41"/>
          <p:cNvSpPr>
            <a:spLocks noChangeArrowheads="1"/>
          </p:cNvSpPr>
          <p:nvPr/>
        </p:nvSpPr>
        <p:spPr bwMode="auto">
          <a:xfrm>
            <a:off x="284130" y="4629725"/>
            <a:ext cx="1128087" cy="400110"/>
          </a:xfrm>
          <a:prstGeom prst="rect">
            <a:avLst/>
          </a:prstGeom>
          <a:solidFill>
            <a:srgbClr val="DC006B"/>
          </a:solidFill>
          <a:ln w="9525">
            <a:noFill/>
            <a:miter lim="800000"/>
            <a:headEnd/>
            <a:tailEnd/>
          </a:ln>
        </p:spPr>
        <p:txBody>
          <a:bodyPr wrap="square">
            <a:spAutoFit/>
          </a:bodyPr>
          <a:lstStyle/>
          <a:p>
            <a:pPr algn="ctr"/>
            <a:r>
              <a:rPr lang="fr-FR" sz="1000" dirty="0">
                <a:solidFill>
                  <a:schemeClr val="bg1"/>
                </a:solidFill>
                <a:latin typeface="Calibri" panose="020F0502020204030204" pitchFamily="34" charset="0"/>
                <a:sym typeface="Wingdings" pitchFamily="2" charset="2"/>
              </a:rPr>
              <a:t>Tube </a:t>
            </a:r>
            <a:r>
              <a:rPr lang="fr-FR" sz="1000" dirty="0" smtClean="0">
                <a:solidFill>
                  <a:schemeClr val="bg1"/>
                </a:solidFill>
                <a:latin typeface="Calibri" panose="020F0502020204030204" pitchFamily="34" charset="0"/>
                <a:sym typeface="Wingdings" pitchFamily="2" charset="2"/>
              </a:rPr>
              <a:t>150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VDR0657-00</a:t>
            </a:r>
            <a:endParaRPr lang="fr-FR" sz="1000" b="1" dirty="0">
              <a:solidFill>
                <a:schemeClr val="bg1"/>
              </a:solidFill>
              <a:latin typeface="Calibri" panose="020F0502020204030204" pitchFamily="34" charset="0"/>
            </a:endParaRPr>
          </a:p>
        </p:txBody>
      </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6516" y="1642767"/>
            <a:ext cx="1495554" cy="2926788"/>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53"/>
          <p:cNvSpPr>
            <a:spLocks noChangeArrowheads="1"/>
          </p:cNvSpPr>
          <p:nvPr/>
        </p:nvSpPr>
        <p:spPr bwMode="auto">
          <a:xfrm>
            <a:off x="3013334" y="7224571"/>
            <a:ext cx="1610454" cy="2303195"/>
          </a:xfrm>
          <a:prstGeom prst="rect">
            <a:avLst/>
          </a:prstGeom>
          <a:noFill/>
          <a:ln w="9525">
            <a:noFill/>
            <a:miter lim="800000"/>
            <a:headEnd/>
            <a:tailEnd/>
          </a:ln>
        </p:spPr>
        <p:txBody>
          <a:bodyPr wrap="square">
            <a:spAutoFit/>
          </a:bodyPr>
          <a:lstStyle/>
          <a:p>
            <a:pPr marL="3175">
              <a:spcAft>
                <a:spcPts val="400"/>
              </a:spcAft>
            </a:pPr>
            <a:r>
              <a:rPr lang="fr-FR" sz="1400" dirty="0" smtClean="0">
                <a:solidFill>
                  <a:srgbClr val="DC006B"/>
                </a:solidFill>
                <a:latin typeface="Calibri" panose="020F0502020204030204" pitchFamily="34" charset="0"/>
              </a:rPr>
              <a:t>UTILISATION</a:t>
            </a:r>
          </a:p>
          <a:p>
            <a:pPr marL="3175">
              <a:spcAft>
                <a:spcPts val="400"/>
              </a:spcAft>
            </a:pPr>
            <a:endParaRPr lang="fr-FR" sz="800" dirty="0">
              <a:solidFill>
                <a:srgbClr val="003B5A"/>
              </a:solidFill>
              <a:latin typeface="Calibri" panose="020F0502020204030204" pitchFamily="34" charset="0"/>
              <a:cs typeface="Times New Roman" pitchFamily="18" charset="0"/>
              <a:sym typeface="Symbol" pitchFamily="18" charset="2"/>
            </a:endParaRPr>
          </a:p>
          <a:p>
            <a:pPr marL="3175" algn="just"/>
            <a:r>
              <a:rPr lang="fr-FR" sz="1100" dirty="0">
                <a:solidFill>
                  <a:srgbClr val="404040"/>
                </a:solidFill>
                <a:latin typeface="Calibri" panose="020F0502020204030204" pitchFamily="34" charset="0"/>
                <a:cs typeface="Times New Roman" pitchFamily="18" charset="0"/>
                <a:sym typeface="Symbol" pitchFamily="18" charset="2"/>
              </a:rPr>
              <a:t>V</a:t>
            </a:r>
            <a:r>
              <a:rPr lang="fr-FR" sz="1100" dirty="0">
                <a:solidFill>
                  <a:srgbClr val="404040"/>
                </a:solidFill>
                <a:latin typeface="Calibri" panose="020F0502020204030204" pitchFamily="34" charset="0"/>
              </a:rPr>
              <a:t>isage et yeux - c</a:t>
            </a:r>
            <a:r>
              <a:rPr lang="fr-FR" sz="1100" dirty="0">
                <a:solidFill>
                  <a:srgbClr val="404040"/>
                </a:solidFill>
                <a:latin typeface="Calibri" panose="020F0502020204030204" pitchFamily="34" charset="0"/>
                <a:cs typeface="Times New Roman" pitchFamily="18" charset="0"/>
                <a:sym typeface="Symbol" pitchFamily="18" charset="2"/>
              </a:rPr>
              <a:t>onvient à tout type de peau. </a:t>
            </a:r>
            <a:endParaRPr lang="fr-FR" sz="1100" dirty="0">
              <a:solidFill>
                <a:srgbClr val="404040"/>
              </a:solidFill>
              <a:latin typeface="Calibri" panose="020F0502020204030204" pitchFamily="34" charset="0"/>
            </a:endParaRPr>
          </a:p>
          <a:p>
            <a:pPr marL="3175" algn="just">
              <a:spcBef>
                <a:spcPts val="300"/>
              </a:spcBef>
            </a:pPr>
            <a:r>
              <a:rPr lang="fr-FR" sz="1100" dirty="0">
                <a:solidFill>
                  <a:srgbClr val="404040"/>
                </a:solidFill>
                <a:latin typeface="Calibri" panose="020F0502020204030204" pitchFamily="34" charset="0"/>
                <a:cs typeface="Times New Roman" pitchFamily="18" charset="0"/>
                <a:sym typeface="Symbol" pitchFamily="18" charset="2"/>
              </a:rPr>
              <a:t>Appliquer matin et soir à l’aide d’un coton imbibé sur le visage et les paupières. Inutile de rincer.</a:t>
            </a:r>
          </a:p>
          <a:p>
            <a:pPr marL="3175" algn="just">
              <a:spcBef>
                <a:spcPts val="300"/>
              </a:spcBef>
            </a:pPr>
            <a:r>
              <a:rPr lang="fr-FR" sz="1100" dirty="0" smtClean="0">
                <a:solidFill>
                  <a:srgbClr val="404040"/>
                </a:solidFill>
                <a:latin typeface="Calibri" panose="020F0502020204030204" pitchFamily="34" charset="0"/>
                <a:cs typeface="Times New Roman" pitchFamily="18" charset="0"/>
                <a:sym typeface="Symbol" pitchFamily="18" charset="2"/>
              </a:rPr>
              <a:t>Testé sous </a:t>
            </a:r>
            <a:r>
              <a:rPr lang="fr-FR" sz="1100" dirty="0">
                <a:solidFill>
                  <a:srgbClr val="404040"/>
                </a:solidFill>
                <a:latin typeface="Calibri" panose="020F0502020204030204" pitchFamily="34" charset="0"/>
                <a:cs typeface="Times New Roman" pitchFamily="18" charset="0"/>
                <a:sym typeface="Symbol" pitchFamily="18" charset="2"/>
              </a:rPr>
              <a:t>contrôle </a:t>
            </a:r>
            <a:r>
              <a:rPr lang="fr-FR" sz="1100" dirty="0" smtClean="0">
                <a:solidFill>
                  <a:srgbClr val="404040"/>
                </a:solidFill>
                <a:latin typeface="Calibri" panose="020F0502020204030204" pitchFamily="34" charset="0"/>
                <a:cs typeface="Times New Roman" pitchFamily="18" charset="0"/>
                <a:sym typeface="Symbol" pitchFamily="18" charset="2"/>
              </a:rPr>
              <a:t>dermatologique et </a:t>
            </a:r>
            <a:r>
              <a:rPr lang="fr-FR" sz="1100" dirty="0">
                <a:solidFill>
                  <a:srgbClr val="404040"/>
                </a:solidFill>
                <a:latin typeface="Calibri" panose="020F0502020204030204" pitchFamily="34" charset="0"/>
                <a:cs typeface="Times New Roman" pitchFamily="18" charset="0"/>
                <a:sym typeface="Symbol" pitchFamily="18" charset="2"/>
              </a:rPr>
              <a:t>ophtalmologique</a:t>
            </a:r>
            <a:r>
              <a:rPr lang="fr-FR" sz="1100" dirty="0" smtClean="0">
                <a:solidFill>
                  <a:srgbClr val="404040"/>
                </a:solidFill>
                <a:latin typeface="Calibri" panose="020F0502020204030204" pitchFamily="34" charset="0"/>
                <a:cs typeface="Times New Roman" pitchFamily="18" charset="0"/>
                <a:sym typeface="Symbol" pitchFamily="18" charset="2"/>
              </a:rPr>
              <a:t>.</a:t>
            </a:r>
          </a:p>
        </p:txBody>
      </p:sp>
      <p:sp>
        <p:nvSpPr>
          <p:cNvPr id="13328" name="Rectangle 8"/>
          <p:cNvSpPr>
            <a:spLocks noChangeArrowheads="1"/>
          </p:cNvSpPr>
          <p:nvPr/>
        </p:nvSpPr>
        <p:spPr bwMode="auto">
          <a:xfrm>
            <a:off x="1763951" y="1781182"/>
            <a:ext cx="4665052" cy="3516347"/>
          </a:xfrm>
          <a:prstGeom prst="rect">
            <a:avLst/>
          </a:prstGeom>
          <a:noFill/>
          <a:ln w="9525">
            <a:noFill/>
            <a:miter lim="800000"/>
            <a:headEnd/>
            <a:tailEnd/>
          </a:ln>
        </p:spPr>
        <p:txBody>
          <a:bodyPr wrap="square">
            <a:spAutoFit/>
          </a:bodyPr>
          <a:lstStyle/>
          <a:p>
            <a:pPr marL="3175">
              <a:spcBef>
                <a:spcPts val="0"/>
              </a:spcBef>
              <a:spcAft>
                <a:spcPts val="1800"/>
              </a:spcAft>
              <a:defRPr/>
            </a:pPr>
            <a:r>
              <a:rPr lang="fr-FR" sz="1400" u="sng" dirty="0" smtClean="0">
                <a:solidFill>
                  <a:srgbClr val="DC006B"/>
                </a:solidFill>
                <a:latin typeface="Calibri" panose="020F0502020204030204" pitchFamily="34" charset="0"/>
                <a:ea typeface="Arial Unicode MS" pitchFamily="34" charset="-128"/>
                <a:cs typeface="Arial Unicode MS" pitchFamily="34" charset="-128"/>
              </a:rPr>
              <a:t>NETTOYAGE VISAGE ET YEUX </a:t>
            </a: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EXPRESS 3 EN 1</a:t>
            </a:r>
            <a:endParaRPr lang="fr-FR" sz="1400" b="1" dirty="0" smtClean="0">
              <a:solidFill>
                <a:srgbClr val="DC006B"/>
              </a:solidFill>
              <a:latin typeface="Calibri" panose="020F0502020204030204" pitchFamily="34" charset="0"/>
              <a:cs typeface="Times New Roman" pitchFamily="18" charset="0"/>
            </a:endParaRPr>
          </a:p>
          <a:p>
            <a:pPr marL="171450" indent="-171450">
              <a:spcAft>
                <a:spcPts val="600"/>
              </a:spcAft>
              <a:buClr>
                <a:srgbClr val="DC006B"/>
              </a:buClr>
              <a:buFont typeface="Calibri" panose="020F0502020204030204" pitchFamily="34" charset="0"/>
              <a:buChar char="+"/>
              <a:defRPr/>
            </a:pPr>
            <a:r>
              <a:rPr lang="fr-FR" sz="1200" b="1" dirty="0" smtClean="0">
                <a:solidFill>
                  <a:srgbClr val="404040"/>
                </a:solidFill>
                <a:latin typeface="Calibri" panose="020F0502020204030204" pitchFamily="34" charset="0"/>
                <a:cs typeface="Times New Roman" pitchFamily="18" charset="0"/>
              </a:rPr>
              <a:t>Formule </a:t>
            </a:r>
            <a:r>
              <a:rPr lang="fr-FR" sz="1200" b="1" dirty="0">
                <a:solidFill>
                  <a:srgbClr val="404040"/>
                </a:solidFill>
                <a:latin typeface="Calibri" panose="020F0502020204030204" pitchFamily="34" charset="0"/>
                <a:cs typeface="Times New Roman" pitchFamily="18" charset="0"/>
              </a:rPr>
              <a:t>douce et gourmande</a:t>
            </a:r>
          </a:p>
          <a:p>
            <a:pPr marL="628650" algn="just" fontAlgn="auto">
              <a:spcBef>
                <a:spcPts val="0"/>
              </a:spcBef>
              <a:spcAft>
                <a:spcPts val="300"/>
              </a:spcAft>
              <a:buClr>
                <a:srgbClr val="F4A302"/>
              </a:buClr>
              <a:defRPr/>
            </a:pPr>
            <a:r>
              <a:rPr lang="fr-FR" sz="1000" dirty="0">
                <a:solidFill>
                  <a:srgbClr val="DC006B"/>
                </a:solidFill>
                <a:latin typeface="Calibri" panose="020F0502020204030204" pitchFamily="34" charset="0"/>
              </a:rPr>
              <a:t>EXTRAIT DE FRAMBOISE BIO</a:t>
            </a:r>
          </a:p>
          <a:p>
            <a:pPr marL="800100" indent="-171450" algn="just" fontAlgn="auto">
              <a:spcBef>
                <a:spcPts val="0"/>
              </a:spcBef>
              <a:spcAft>
                <a:spcPts val="10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la Framboise est à la fois </a:t>
            </a:r>
            <a:r>
              <a:rPr lang="fr-FR" sz="1000" b="1" dirty="0">
                <a:solidFill>
                  <a:srgbClr val="404040"/>
                </a:solidFill>
                <a:latin typeface="Calibri" panose="020F0502020204030204" pitchFamily="34" charset="0"/>
                <a:sym typeface="Symbol" pitchFamily="18" charset="2"/>
              </a:rPr>
              <a:t>rafraîchissante </a:t>
            </a:r>
            <a:r>
              <a:rPr lang="fr-FR" sz="1000" dirty="0">
                <a:solidFill>
                  <a:srgbClr val="404040"/>
                </a:solidFill>
                <a:latin typeface="Calibri" panose="020F0502020204030204" pitchFamily="34" charset="0"/>
                <a:sym typeface="Symbol" pitchFamily="18" charset="2"/>
              </a:rPr>
              <a:t>et </a:t>
            </a:r>
            <a:r>
              <a:rPr lang="fr-FR" sz="1000" b="1" dirty="0">
                <a:solidFill>
                  <a:srgbClr val="404040"/>
                </a:solidFill>
                <a:latin typeface="Calibri" panose="020F0502020204030204" pitchFamily="34" charset="0"/>
                <a:sym typeface="Symbol" pitchFamily="18" charset="2"/>
              </a:rPr>
              <a:t>douce</a:t>
            </a:r>
            <a:r>
              <a:rPr lang="fr-FR" sz="1000" dirty="0">
                <a:solidFill>
                  <a:srgbClr val="404040"/>
                </a:solidFill>
                <a:latin typeface="Calibri" panose="020F0502020204030204" pitchFamily="34" charset="0"/>
                <a:sym typeface="Symbol" pitchFamily="18" charset="2"/>
              </a:rPr>
              <a:t> pour la peau .</a:t>
            </a:r>
          </a:p>
          <a:p>
            <a:pPr marL="171450" indent="-171450">
              <a:spcAft>
                <a:spcPts val="600"/>
              </a:spcAft>
              <a:buClr>
                <a:srgbClr val="DC006B"/>
              </a:buClr>
              <a:buFont typeface="Calibri" panose="020F0502020204030204" pitchFamily="34" charset="0"/>
              <a:buChar char="+"/>
              <a:defRPr/>
            </a:pPr>
            <a:r>
              <a:rPr lang="fr-FR" sz="1200" b="1" dirty="0">
                <a:solidFill>
                  <a:srgbClr val="404040"/>
                </a:solidFill>
                <a:latin typeface="Calibri" panose="020F0502020204030204" pitchFamily="34" charset="0"/>
                <a:cs typeface="Times New Roman" pitchFamily="18" charset="0"/>
              </a:rPr>
              <a:t>Préserve le film hydrolipidique</a:t>
            </a:r>
            <a:endParaRPr lang="fr-FR" sz="1200" dirty="0">
              <a:solidFill>
                <a:srgbClr val="404040"/>
              </a:solidFill>
              <a:latin typeface="Calibri" panose="020F0502020204030204" pitchFamily="34" charset="0"/>
              <a:sym typeface="Symbol" pitchFamily="18" charset="2"/>
            </a:endParaRPr>
          </a:p>
          <a:p>
            <a:pPr marL="185738" indent="442913" algn="just" fontAlgn="auto">
              <a:spcBef>
                <a:spcPts val="0"/>
              </a:spcBef>
              <a:spcAft>
                <a:spcPts val="0"/>
              </a:spcAft>
              <a:buClr>
                <a:srgbClr val="DC006B"/>
              </a:buClr>
              <a:defRPr/>
            </a:pPr>
            <a:r>
              <a:rPr lang="fr-FR" sz="1000" dirty="0">
                <a:solidFill>
                  <a:srgbClr val="DC006B"/>
                </a:solidFill>
                <a:latin typeface="Calibri" panose="020F0502020204030204" pitchFamily="34" charset="0"/>
                <a:sym typeface="Symbol" pitchFamily="18" charset="2"/>
              </a:rPr>
              <a:t>EXTRAIT DE </a:t>
            </a:r>
            <a:r>
              <a:rPr lang="fr-FR" sz="1000" dirty="0">
                <a:solidFill>
                  <a:srgbClr val="DC006B"/>
                </a:solidFill>
                <a:latin typeface="Calibri" panose="020F0502020204030204" pitchFamily="34" charset="0"/>
                <a:sym typeface="Wingdings" pitchFamily="2" charset="2"/>
              </a:rPr>
              <a:t>RHIZOME D’IMPERATA CYLINDRICA</a:t>
            </a:r>
            <a:endParaRPr lang="fr-FR" sz="1000" dirty="0">
              <a:solidFill>
                <a:srgbClr val="DC006B"/>
              </a:solidFill>
              <a:latin typeface="Calibri" panose="020F0502020204030204" pitchFamily="34" charset="0"/>
            </a:endParaRPr>
          </a:p>
          <a:p>
            <a:pPr marL="800100" indent="-171450" algn="just">
              <a:spcBef>
                <a:spcPts val="0"/>
              </a:spcBef>
              <a:spcAft>
                <a:spcPts val="6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cs typeface="Times New Roman" pitchFamily="18" charset="0"/>
                <a:sym typeface="Wingdings" pitchFamily="2" charset="2"/>
              </a:rPr>
              <a:t>Favorise </a:t>
            </a:r>
            <a:r>
              <a:rPr lang="fr-FR" sz="1000" dirty="0" smtClean="0">
                <a:solidFill>
                  <a:srgbClr val="404040"/>
                </a:solidFill>
                <a:latin typeface="Calibri" panose="020F0502020204030204" pitchFamily="34" charset="0"/>
                <a:cs typeface="Times New Roman" pitchFamily="18" charset="0"/>
                <a:sym typeface="Wingdings" pitchFamily="2" charset="2"/>
              </a:rPr>
              <a:t>l’</a:t>
            </a:r>
            <a:r>
              <a:rPr lang="fr-FR" sz="1000" b="1" dirty="0" smtClean="0">
                <a:solidFill>
                  <a:srgbClr val="404040"/>
                </a:solidFill>
                <a:latin typeface="Calibri" panose="020F0502020204030204" pitchFamily="34" charset="0"/>
                <a:cs typeface="Times New Roman" pitchFamily="18" charset="0"/>
                <a:sym typeface="Wingdings" pitchFamily="2" charset="2"/>
              </a:rPr>
              <a:t>hydratation.</a:t>
            </a:r>
            <a:endParaRPr lang="fr-FR" sz="1000" b="1" dirty="0">
              <a:solidFill>
                <a:srgbClr val="404040"/>
              </a:solidFill>
              <a:latin typeface="Calibri" panose="020F0502020204030204" pitchFamily="34" charset="0"/>
              <a:sym typeface="Symbol" pitchFamily="18" charset="2"/>
            </a:endParaRPr>
          </a:p>
          <a:p>
            <a:pPr marL="628650" algn="just">
              <a:buClr>
                <a:srgbClr val="FF6600"/>
              </a:buClr>
              <a:defRPr/>
            </a:pPr>
            <a:r>
              <a:rPr lang="fr-FR" sz="1000" dirty="0">
                <a:solidFill>
                  <a:srgbClr val="DC006B"/>
                </a:solidFill>
                <a:latin typeface="Calibri" panose="020F0502020204030204" pitchFamily="34" charset="0"/>
                <a:sym typeface="Symbol" pitchFamily="18" charset="2"/>
              </a:rPr>
              <a:t>ACIDE HYALURONIQUE ET </a:t>
            </a:r>
            <a:r>
              <a:rPr lang="fr-FR" sz="1000" dirty="0">
                <a:solidFill>
                  <a:srgbClr val="DC006B"/>
                </a:solidFill>
                <a:latin typeface="Calibri" panose="020F0502020204030204" pitchFamily="34" charset="0"/>
                <a:sym typeface="Wingdings" pitchFamily="2" charset="2"/>
              </a:rPr>
              <a:t>SODIUM PCA</a:t>
            </a:r>
            <a:endParaRPr lang="fr-FR" sz="1000" dirty="0">
              <a:solidFill>
                <a:srgbClr val="DC006B"/>
              </a:solidFill>
              <a:latin typeface="Calibri" panose="020F0502020204030204" pitchFamily="34" charset="0"/>
              <a:sym typeface="Symbol" pitchFamily="18" charset="2"/>
            </a:endParaRPr>
          </a:p>
          <a:p>
            <a:pPr marL="800100" indent="-171450" algn="just">
              <a:spcAft>
                <a:spcPts val="10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rPr>
              <a:t>Constituants naturels de la peau, ils lui offrent une </a:t>
            </a:r>
            <a:r>
              <a:rPr lang="fr-FR" sz="1000" b="1" dirty="0">
                <a:solidFill>
                  <a:srgbClr val="404040"/>
                </a:solidFill>
                <a:latin typeface="Calibri" panose="020F0502020204030204" pitchFamily="34" charset="0"/>
              </a:rPr>
              <a:t>hydratation</a:t>
            </a:r>
            <a:r>
              <a:rPr lang="fr-FR" sz="1000" dirty="0">
                <a:solidFill>
                  <a:srgbClr val="404040"/>
                </a:solidFill>
                <a:latin typeface="Calibri" panose="020F0502020204030204" pitchFamily="34" charset="0"/>
              </a:rPr>
              <a:t> longue durée.</a:t>
            </a:r>
          </a:p>
          <a:p>
            <a:pPr marL="171450" indent="-171450">
              <a:spcAft>
                <a:spcPts val="600"/>
              </a:spcAft>
              <a:buClr>
                <a:srgbClr val="DC006B"/>
              </a:buClr>
              <a:buFont typeface="Calibri" panose="020F0502020204030204" pitchFamily="34" charset="0"/>
              <a:buChar char="+"/>
              <a:defRPr/>
            </a:pPr>
            <a:r>
              <a:rPr lang="fr-FR" sz="1200" b="1" dirty="0">
                <a:solidFill>
                  <a:srgbClr val="404040"/>
                </a:solidFill>
                <a:latin typeface="Calibri" panose="020F0502020204030204" pitchFamily="34" charset="0"/>
                <a:cs typeface="Times New Roman" pitchFamily="18" charset="0"/>
              </a:rPr>
              <a:t>Nettoyage ultra-doux</a:t>
            </a:r>
          </a:p>
          <a:p>
            <a:pPr marL="180975" indent="447675" algn="just">
              <a:spcBef>
                <a:spcPts val="0"/>
              </a:spcBef>
              <a:spcAft>
                <a:spcPts val="0"/>
              </a:spcAft>
              <a:buClr>
                <a:srgbClr val="F18E00"/>
              </a:buClr>
              <a:defRPr/>
            </a:pPr>
            <a:r>
              <a:rPr lang="fr-FR" sz="1000" dirty="0">
                <a:solidFill>
                  <a:srgbClr val="DC006B"/>
                </a:solidFill>
                <a:latin typeface="Calibri" panose="020F0502020204030204" pitchFamily="34" charset="0"/>
                <a:sym typeface="Wingdings" pitchFamily="2" charset="2"/>
              </a:rPr>
              <a:t>EXTRAIT D’OLIVE</a:t>
            </a:r>
            <a:endParaRPr lang="fr-FR" sz="1000" dirty="0">
              <a:solidFill>
                <a:srgbClr val="DC006B"/>
              </a:solidFill>
              <a:latin typeface="Calibri" panose="020F0502020204030204" pitchFamily="34" charset="0"/>
              <a:sym typeface="Symbol" pitchFamily="18" charset="2"/>
            </a:endParaRPr>
          </a:p>
          <a:p>
            <a:pPr marL="800100" indent="-171450">
              <a:spcBef>
                <a:spcPts val="0"/>
              </a:spcBef>
              <a:spcAft>
                <a:spcPts val="10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cs typeface="Times New Roman" pitchFamily="18" charset="0"/>
                <a:sym typeface="Wingdings" pitchFamily="2" charset="2"/>
              </a:rPr>
              <a:t>Agent </a:t>
            </a:r>
            <a:r>
              <a:rPr lang="fr-FR" sz="1000" b="1" dirty="0">
                <a:solidFill>
                  <a:srgbClr val="404040"/>
                </a:solidFill>
                <a:latin typeface="Calibri" panose="020F0502020204030204" pitchFamily="34" charset="0"/>
                <a:cs typeface="Times New Roman" pitchFamily="18" charset="0"/>
                <a:sym typeface="Wingdings" pitchFamily="2" charset="2"/>
              </a:rPr>
              <a:t>nettoyant doux </a:t>
            </a:r>
            <a:r>
              <a:rPr lang="fr-FR" sz="1000" dirty="0">
                <a:solidFill>
                  <a:srgbClr val="404040"/>
                </a:solidFill>
                <a:latin typeface="Calibri" panose="020F0502020204030204" pitchFamily="34" charset="0"/>
                <a:cs typeface="Times New Roman" pitchFamily="18" charset="0"/>
                <a:sym typeface="Wingdings" pitchFamily="2" charset="2"/>
              </a:rPr>
              <a:t>pour la peau.</a:t>
            </a:r>
          </a:p>
          <a:p>
            <a:pPr marL="171450" indent="-171450">
              <a:buClr>
                <a:srgbClr val="DC006B"/>
              </a:buClr>
              <a:buFont typeface="Calibri" panose="020F0502020204030204" pitchFamily="34" charset="0"/>
              <a:buChar char="+"/>
              <a:defRPr/>
            </a:pPr>
            <a:r>
              <a:rPr lang="fr-FR" sz="1200" b="1" dirty="0">
                <a:solidFill>
                  <a:srgbClr val="404040"/>
                </a:solidFill>
                <a:latin typeface="Calibri" panose="020F0502020204030204" pitchFamily="34" charset="0"/>
                <a:cs typeface="Times New Roman" pitchFamily="18" charset="0"/>
              </a:rPr>
              <a:t>Sans alcool pour plus de douceur</a:t>
            </a:r>
            <a:r>
              <a:rPr lang="fr-FR" sz="1200" b="1" dirty="0" smtClean="0">
                <a:solidFill>
                  <a:srgbClr val="404040"/>
                </a:solidFill>
                <a:latin typeface="Calibri" panose="020F0502020204030204" pitchFamily="34" charset="0"/>
                <a:cs typeface="Times New Roman" pitchFamily="18" charset="0"/>
              </a:rPr>
              <a:t>.</a:t>
            </a:r>
            <a:endParaRPr lang="fr-FR" sz="1200" b="1" dirty="0">
              <a:solidFill>
                <a:srgbClr val="404040"/>
              </a:solidFill>
              <a:latin typeface="Calibri" panose="020F0502020204030204" pitchFamily="34" charset="0"/>
              <a:cs typeface="Times New Roman" pitchFamily="18" charset="0"/>
            </a:endParaRPr>
          </a:p>
        </p:txBody>
      </p:sp>
      <p:sp>
        <p:nvSpPr>
          <p:cNvPr id="31" name="Rectangle 34"/>
          <p:cNvSpPr>
            <a:spLocks noChangeArrowheads="1"/>
          </p:cNvSpPr>
          <p:nvPr/>
        </p:nvSpPr>
        <p:spPr bwMode="auto">
          <a:xfrm>
            <a:off x="533976" y="5619960"/>
            <a:ext cx="6095424" cy="1103312"/>
          </a:xfrm>
          <a:prstGeom prst="rect">
            <a:avLst/>
          </a:prstGeom>
          <a:solidFill>
            <a:schemeClr val="bg1"/>
          </a:solid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82550" indent="-82550">
              <a:spcBef>
                <a:spcPct val="10000"/>
              </a:spcBef>
              <a:spcAft>
                <a:spcPts val="300"/>
              </a:spcAft>
              <a:defRPr/>
            </a:pPr>
            <a:r>
              <a:rPr lang="fr-FR" sz="1400" dirty="0" smtClean="0">
                <a:solidFill>
                  <a:srgbClr val="DC006B"/>
                </a:solidFill>
                <a:latin typeface="Calibri" panose="020F0502020204030204" pitchFamily="34" charset="0"/>
                <a:sym typeface="Wingdings" pitchFamily="2" charset="2"/>
              </a:rPr>
              <a:t>RÉSULTAT</a:t>
            </a:r>
          </a:p>
          <a:p>
            <a:pPr marL="82550" indent="-82550">
              <a:spcBef>
                <a:spcPct val="10000"/>
              </a:spcBef>
              <a:spcAft>
                <a:spcPts val="300"/>
              </a:spcAft>
              <a:defRPr/>
            </a:pPr>
            <a:r>
              <a:rPr lang="fr-FR" sz="1100" b="1" dirty="0" smtClean="0">
                <a:solidFill>
                  <a:srgbClr val="404040"/>
                </a:solidFill>
                <a:latin typeface="Calibri" panose="020F0502020204030204" pitchFamily="34" charset="0"/>
                <a:sym typeface="Wingdings" pitchFamily="2" charset="2"/>
              </a:rPr>
              <a:t>Démaquillée</a:t>
            </a:r>
            <a:r>
              <a:rPr lang="fr-FR" sz="1100" b="1" dirty="0">
                <a:solidFill>
                  <a:srgbClr val="404040"/>
                </a:solidFill>
                <a:latin typeface="Calibri" panose="020F0502020204030204" pitchFamily="34" charset="0"/>
                <a:sym typeface="Wingdings" pitchFamily="2" charset="2"/>
              </a:rPr>
              <a:t>, la peau est fraîche, nette et resplendissante</a:t>
            </a:r>
            <a:r>
              <a:rPr lang="fr-FR" sz="1100" b="1" dirty="0">
                <a:solidFill>
                  <a:srgbClr val="003B5A"/>
                </a:solidFill>
                <a:latin typeface="Calibri" panose="020F0502020204030204" pitchFamily="34" charset="0"/>
                <a:sym typeface="Wingdings" pitchFamily="2" charset="2"/>
              </a:rPr>
              <a:t>.</a:t>
            </a:r>
            <a:endParaRPr lang="fr-FR" sz="1100" b="1" dirty="0">
              <a:solidFill>
                <a:srgbClr val="003B5A"/>
              </a:solidFill>
              <a:latin typeface="Calibri" panose="020F0502020204030204" pitchFamily="34" charset="0"/>
              <a:sym typeface="Symbol" pitchFamily="18" charset="2"/>
            </a:endParaRPr>
          </a:p>
        </p:txBody>
      </p:sp>
      <p:sp>
        <p:nvSpPr>
          <p:cNvPr id="35" name="Rectangle 34"/>
          <p:cNvSpPr/>
          <p:nvPr/>
        </p:nvSpPr>
        <p:spPr>
          <a:xfrm>
            <a:off x="1644459" y="1595262"/>
            <a:ext cx="4984941" cy="3799110"/>
          </a:xfrm>
          <a:prstGeom prst="rect">
            <a:avLst/>
          </a:prstGeom>
          <a:no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entury Gothic" pitchFamily="34" charset="0"/>
            </a:endParaRPr>
          </a:p>
        </p:txBody>
      </p:sp>
      <p:sp>
        <p:nvSpPr>
          <p:cNvPr id="27656" name="Text Box 9"/>
          <p:cNvSpPr txBox="1">
            <a:spLocks noChangeArrowheads="1"/>
          </p:cNvSpPr>
          <p:nvPr/>
        </p:nvSpPr>
        <p:spPr bwMode="auto">
          <a:xfrm>
            <a:off x="715963" y="7647099"/>
            <a:ext cx="1476375" cy="822953"/>
          </a:xfrm>
          <a:prstGeom prst="rect">
            <a:avLst/>
          </a:prstGeom>
          <a:noFill/>
          <a:ln w="9525">
            <a:noFill/>
            <a:miter lim="800000"/>
            <a:headEnd/>
            <a:tailEnd/>
          </a:ln>
        </p:spPr>
        <p:txBody>
          <a:bodyPr lIns="83472" tIns="41737" rIns="83472" bIns="41737">
            <a:spAutoFit/>
          </a:bodyPr>
          <a:lstStyle/>
          <a:p>
            <a:pPr defTabSz="835025">
              <a:spcAft>
                <a:spcPts val="1800"/>
              </a:spcAft>
            </a:pPr>
            <a:r>
              <a:rPr lang="fr-FR" sz="1100" dirty="0">
                <a:solidFill>
                  <a:srgbClr val="404040"/>
                </a:solidFill>
                <a:latin typeface="Calibri" panose="020F0502020204030204" pitchFamily="34" charset="0"/>
                <a:sym typeface="Symbol" pitchFamily="18" charset="2"/>
              </a:rPr>
              <a:t>Texture aqueuse translucide</a:t>
            </a:r>
          </a:p>
          <a:p>
            <a:pPr defTabSz="835025">
              <a:spcAft>
                <a:spcPts val="1800"/>
              </a:spcAft>
            </a:pPr>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27658" name="Picture 3" descr="P:\LCL\MARKETING\2. Dr RENAUD\3. IMAGES\5. PLANTES\Actifs clés\3. carrés\Framboise3.jpg"/>
          <p:cNvPicPr>
            <a:picLocks noChangeAspect="1" noChangeArrowheads="1"/>
          </p:cNvPicPr>
          <p:nvPr/>
        </p:nvPicPr>
        <p:blipFill>
          <a:blip r:embed="rId3" cstate="print"/>
          <a:srcRect/>
          <a:stretch>
            <a:fillRect/>
          </a:stretch>
        </p:blipFill>
        <p:spPr bwMode="auto">
          <a:xfrm>
            <a:off x="2033746" y="2602207"/>
            <a:ext cx="323854" cy="323854"/>
          </a:xfrm>
          <a:prstGeom prst="rect">
            <a:avLst/>
          </a:prstGeom>
          <a:noFill/>
          <a:ln w="9525">
            <a:noFill/>
            <a:miter lim="800000"/>
            <a:headEnd/>
            <a:tailEnd/>
          </a:ln>
        </p:spPr>
      </p:pic>
      <p:pic>
        <p:nvPicPr>
          <p:cNvPr id="27659" name="Picture 42" descr="P:\LCL\MARKETING\2. Dr RENAUD\3. IMAGES\5. PLANTES\Actifs\Acide hyaluronique carré.jpg"/>
          <p:cNvPicPr>
            <a:picLocks noChangeAspect="1" noChangeArrowheads="1"/>
          </p:cNvPicPr>
          <p:nvPr/>
        </p:nvPicPr>
        <p:blipFill>
          <a:blip r:embed="rId4" cstate="print"/>
          <a:srcRect/>
          <a:stretch>
            <a:fillRect/>
          </a:stretch>
        </p:blipFill>
        <p:spPr bwMode="auto">
          <a:xfrm>
            <a:off x="2033746" y="3855831"/>
            <a:ext cx="323854" cy="323854"/>
          </a:xfrm>
          <a:prstGeom prst="rect">
            <a:avLst/>
          </a:prstGeom>
          <a:noFill/>
          <a:ln w="9525">
            <a:noFill/>
            <a:miter lim="800000"/>
            <a:headEnd/>
            <a:tailEnd/>
          </a:ln>
        </p:spPr>
      </p:pic>
      <p:pic>
        <p:nvPicPr>
          <p:cNvPr id="27660" name="Picture 2" descr="P:\LCL\MARKETING\2. Dr RENAUD\3. IMAGES\5. PLANTES\Actifs\OlivesVertes.jpg"/>
          <p:cNvPicPr>
            <a:picLocks noChangeAspect="1" noChangeArrowheads="1"/>
          </p:cNvPicPr>
          <p:nvPr/>
        </p:nvPicPr>
        <p:blipFill>
          <a:blip r:embed="rId5" cstate="print"/>
          <a:srcRect/>
          <a:stretch>
            <a:fillRect/>
          </a:stretch>
        </p:blipFill>
        <p:spPr bwMode="auto">
          <a:xfrm>
            <a:off x="2052798" y="4639868"/>
            <a:ext cx="287340" cy="287341"/>
          </a:xfrm>
          <a:prstGeom prst="rect">
            <a:avLst/>
          </a:prstGeom>
          <a:noFill/>
          <a:ln w="9525">
            <a:noFill/>
            <a:miter lim="800000"/>
            <a:headEnd/>
            <a:tailEnd/>
          </a:ln>
        </p:spPr>
      </p:pic>
      <p:pic>
        <p:nvPicPr>
          <p:cNvPr id="27661" name="Picture 3" descr="P:\LCL\MARKETING\2. Dr RENAUD\3. IMAGES\5. PLANTES\Actifs\imperata cylindrica carré.jpg"/>
          <p:cNvPicPr>
            <a:picLocks noChangeAspect="1" noChangeArrowheads="1"/>
          </p:cNvPicPr>
          <p:nvPr/>
        </p:nvPicPr>
        <p:blipFill>
          <a:blip r:embed="rId6" cstate="print"/>
          <a:srcRect/>
          <a:stretch>
            <a:fillRect/>
          </a:stretch>
        </p:blipFill>
        <p:spPr bwMode="auto">
          <a:xfrm>
            <a:off x="2033746" y="3418566"/>
            <a:ext cx="323854" cy="323854"/>
          </a:xfrm>
          <a:prstGeom prst="rect">
            <a:avLst/>
          </a:prstGeom>
          <a:noFill/>
          <a:ln w="9525">
            <a:noFill/>
            <a:miter lim="800000"/>
            <a:headEnd/>
            <a:tailEnd/>
          </a:ln>
        </p:spPr>
      </p:pic>
      <p:pic>
        <p:nvPicPr>
          <p:cNvPr id="37894" name="Picture 6" descr="P:\LCL\MARKETING\2. Dr RENAUD\3. IMAGES\2. PRODUITS\1. VISAGE\1. HYDRATANTS\4. texture\eau demaq.jpg"/>
          <p:cNvPicPr>
            <a:picLocks noChangeAspect="1" noChangeArrowheads="1"/>
          </p:cNvPicPr>
          <p:nvPr/>
        </p:nvPicPr>
        <p:blipFill>
          <a:blip r:embed="rId7" cstate="print">
            <a:grayscl/>
          </a:blip>
          <a:srcRect/>
          <a:stretch>
            <a:fillRect/>
          </a:stretch>
        </p:blipFill>
        <p:spPr bwMode="auto">
          <a:xfrm>
            <a:off x="226448" y="7682488"/>
            <a:ext cx="288000" cy="288000"/>
          </a:xfrm>
          <a:prstGeom prst="ellipse">
            <a:avLst/>
          </a:prstGeom>
          <a:noFill/>
        </p:spPr>
      </p:pic>
      <p:sp>
        <p:nvSpPr>
          <p:cNvPr id="27663" name="Rectangle 41"/>
          <p:cNvSpPr>
            <a:spLocks noChangeArrowheads="1"/>
          </p:cNvSpPr>
          <p:nvPr/>
        </p:nvSpPr>
        <p:spPr bwMode="auto">
          <a:xfrm>
            <a:off x="131415" y="5086000"/>
            <a:ext cx="1160938" cy="400110"/>
          </a:xfrm>
          <a:prstGeom prst="rect">
            <a:avLst/>
          </a:prstGeom>
          <a:solidFill>
            <a:srgbClr val="DC006B"/>
          </a:solidFill>
          <a:ln w="9525">
            <a:noFill/>
            <a:miter lim="800000"/>
            <a:headEnd/>
            <a:tailEnd/>
          </a:ln>
        </p:spPr>
        <p:txBody>
          <a:bodyPr wrap="square">
            <a:spAutoFit/>
          </a:bodyPr>
          <a:lstStyle/>
          <a:p>
            <a:pPr algn="ctr"/>
            <a:r>
              <a:rPr lang="fr-FR" sz="1000" dirty="0">
                <a:solidFill>
                  <a:schemeClr val="bg1"/>
                </a:solidFill>
                <a:latin typeface="Calibri" panose="020F0502020204030204" pitchFamily="34" charset="0"/>
                <a:sym typeface="Wingdings" pitchFamily="2" charset="2"/>
              </a:rPr>
              <a:t>Flacon 200 </a:t>
            </a:r>
            <a:r>
              <a:rPr lang="fr-FR" sz="1000" dirty="0" smtClean="0">
                <a:solidFill>
                  <a:schemeClr val="bg1"/>
                </a:solidFill>
                <a:latin typeface="Calibri" panose="020F0502020204030204" pitchFamily="34" charset="0"/>
                <a:sym typeface="Wingdings" pitchFamily="2" charset="2"/>
              </a:rPr>
              <a:t>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VDR0050-00</a:t>
            </a:r>
            <a:endParaRPr lang="fr-FR" sz="1000" b="1" dirty="0">
              <a:solidFill>
                <a:schemeClr val="bg1"/>
              </a:solidFill>
              <a:latin typeface="Calibri" panose="020F0502020204030204" pitchFamily="34" charset="0"/>
            </a:endParaRPr>
          </a:p>
        </p:txBody>
      </p:sp>
      <p:pic>
        <p:nvPicPr>
          <p:cNvPr id="27" name="Picture 4" descr="http://t2.gstatic.com/images?q=tbn:ANd9GcTSrfVqdU7dtuxklkYM0YfQSlNqXgtXbWQ9keEApAZJn3Qa0CQrPAmlklR5"/>
          <p:cNvPicPr>
            <a:picLocks noChangeAspect="1" noChangeArrowheads="1"/>
          </p:cNvPicPr>
          <p:nvPr/>
        </p:nvPicPr>
        <p:blipFill>
          <a:blip r:embed="rId8" cstate="print"/>
          <a:srcRect l="10216" t="15324" r="8055" b="8055"/>
          <a:stretch>
            <a:fillRect/>
          </a:stretch>
        </p:blipFill>
        <p:spPr bwMode="auto">
          <a:xfrm>
            <a:off x="226454" y="8168394"/>
            <a:ext cx="288000" cy="288000"/>
          </a:xfrm>
          <a:prstGeom prst="ellipse">
            <a:avLst/>
          </a:prstGeom>
          <a:noFill/>
        </p:spPr>
      </p:pic>
      <p:sp>
        <p:nvSpPr>
          <p:cNvPr id="27667" name="ZoneTexte 13"/>
          <p:cNvSpPr txBox="1">
            <a:spLocks noChangeArrowheads="1"/>
          </p:cNvSpPr>
          <p:nvPr/>
        </p:nvSpPr>
        <p:spPr bwMode="auto">
          <a:xfrm>
            <a:off x="3244293" y="6745439"/>
            <a:ext cx="3598862" cy="215444"/>
          </a:xfrm>
          <a:prstGeom prst="rect">
            <a:avLst/>
          </a:prstGeom>
          <a:noFill/>
          <a:ln w="9525">
            <a:noFill/>
            <a:miter lim="800000"/>
            <a:headEnd/>
            <a:tailEnd/>
          </a:ln>
        </p:spPr>
        <p:txBody>
          <a:bodyPr wrap="square">
            <a:spAutoFit/>
          </a:bodyPr>
          <a:lstStyle/>
          <a:p>
            <a:pPr algn="just"/>
            <a:r>
              <a:rPr lang="fr-FR" sz="800" i="1" dirty="0">
                <a:solidFill>
                  <a:srgbClr val="404040"/>
                </a:solidFill>
                <a:latin typeface="Calibri" panose="020F0502020204030204" pitchFamily="34" charset="0"/>
              </a:rPr>
              <a:t>*% de satisfaction recueillis auprès de 22 volontaires après 21 jours </a:t>
            </a:r>
            <a:r>
              <a:rPr lang="fr-FR" sz="800" i="1" dirty="0" smtClean="0">
                <a:solidFill>
                  <a:srgbClr val="404040"/>
                </a:solidFill>
                <a:latin typeface="Calibri" panose="020F0502020204030204" pitchFamily="34" charset="0"/>
              </a:rPr>
              <a:t>d’utilisation </a:t>
            </a:r>
            <a:endParaRPr lang="fr-FR" sz="800" i="1" dirty="0">
              <a:solidFill>
                <a:srgbClr val="404040"/>
              </a:solidFill>
              <a:latin typeface="Calibri" panose="020F0502020204030204" pitchFamily="34" charset="0"/>
            </a:endParaRPr>
          </a:p>
        </p:txBody>
      </p:sp>
      <p:sp>
        <p:nvSpPr>
          <p:cNvPr id="34" name="Parenthèses 33"/>
          <p:cNvSpPr/>
          <p:nvPr/>
        </p:nvSpPr>
        <p:spPr>
          <a:xfrm>
            <a:off x="4108704" y="5723316"/>
            <a:ext cx="2428049" cy="908384"/>
          </a:xfrm>
          <a:prstGeom prst="bracketPair">
            <a:avLst>
              <a:gd name="adj" fmla="val 17000"/>
            </a:avLst>
          </a:prstGeom>
          <a:solidFill>
            <a:schemeClr val="bg1"/>
          </a:solidFill>
          <a:ln w="3175">
            <a:solidFill>
              <a:srgbClr val="DC006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85725" eaLnBrk="0" hangingPunct="0">
              <a:spcAft>
                <a:spcPts val="200"/>
              </a:spcAft>
              <a:tabLst>
                <a:tab pos="1614488" algn="l"/>
              </a:tabLst>
              <a:defRPr/>
            </a:pPr>
            <a:r>
              <a:rPr lang="fr-FR" sz="1100" u="sng" dirty="0">
                <a:solidFill>
                  <a:srgbClr val="404040"/>
                </a:solidFill>
                <a:latin typeface="Calibri" panose="020F0502020204030204" pitchFamily="34" charset="0"/>
              </a:rPr>
              <a:t>Test de </a:t>
            </a:r>
            <a:r>
              <a:rPr lang="fr-FR" sz="1100" u="sng" dirty="0" smtClean="0">
                <a:solidFill>
                  <a:srgbClr val="404040"/>
                </a:solidFill>
                <a:latin typeface="Calibri" panose="020F0502020204030204" pitchFamily="34" charset="0"/>
              </a:rPr>
              <a:t>satisfaction</a:t>
            </a:r>
            <a:r>
              <a:rPr lang="fr-FR" sz="1100" dirty="0" smtClean="0">
                <a:solidFill>
                  <a:srgbClr val="404040"/>
                </a:solidFill>
                <a:latin typeface="Calibri" panose="020F0502020204030204" pitchFamily="34" charset="0"/>
              </a:rPr>
              <a:t>*</a:t>
            </a:r>
            <a:endParaRPr lang="fr-FR" sz="1100" u="sng" dirty="0">
              <a:solidFill>
                <a:srgbClr val="404040"/>
              </a:solidFill>
              <a:latin typeface="Calibri" panose="020F0502020204030204" pitchFamily="34" charset="0"/>
            </a:endParaRPr>
          </a:p>
          <a:p>
            <a:pPr marL="85725" eaLnBrk="0" hangingPunct="0">
              <a:spcAft>
                <a:spcPts val="200"/>
              </a:spcAft>
              <a:tabLst>
                <a:tab pos="1614488" algn="l"/>
              </a:tabLst>
              <a:defRPr/>
            </a:pPr>
            <a:r>
              <a:rPr lang="fr-FR" sz="1100" dirty="0">
                <a:solidFill>
                  <a:srgbClr val="404040"/>
                </a:solidFill>
                <a:latin typeface="Calibri" panose="020F0502020204030204" pitchFamily="34" charset="0"/>
              </a:rPr>
              <a:t>Nettoie</a:t>
            </a:r>
            <a:r>
              <a:rPr lang="fr-FR" sz="1100" b="1" dirty="0">
                <a:solidFill>
                  <a:srgbClr val="404040"/>
                </a:solidFill>
                <a:latin typeface="Calibri" panose="020F0502020204030204" pitchFamily="34" charset="0"/>
              </a:rPr>
              <a:t> en douceur</a:t>
            </a:r>
            <a:r>
              <a:rPr lang="fr-FR" sz="1100" b="1" dirty="0">
                <a:solidFill>
                  <a:srgbClr val="003B5A"/>
                </a:solidFill>
                <a:latin typeface="Calibri" panose="020F0502020204030204" pitchFamily="34" charset="0"/>
              </a:rPr>
              <a:t>	</a:t>
            </a:r>
            <a:r>
              <a:rPr lang="fr-FR" sz="1100" b="1" dirty="0">
                <a:solidFill>
                  <a:srgbClr val="DC006B"/>
                </a:solidFill>
                <a:latin typeface="Calibri" panose="020F0502020204030204" pitchFamily="34" charset="0"/>
              </a:rPr>
              <a:t>100</a:t>
            </a:r>
            <a:r>
              <a:rPr lang="fr-FR" sz="1100" b="1" dirty="0" smtClean="0">
                <a:solidFill>
                  <a:srgbClr val="DC006B"/>
                </a:solidFill>
                <a:latin typeface="Calibri" panose="020F0502020204030204" pitchFamily="34" charset="0"/>
              </a:rPr>
              <a:t>%</a:t>
            </a:r>
            <a:endParaRPr lang="fr-FR" sz="1100" b="1" dirty="0">
              <a:solidFill>
                <a:srgbClr val="DC006B"/>
              </a:solidFill>
              <a:latin typeface="Calibri" panose="020F0502020204030204" pitchFamily="34" charset="0"/>
            </a:endParaRPr>
          </a:p>
          <a:p>
            <a:pPr marL="85725" eaLnBrk="0" hangingPunct="0">
              <a:spcAft>
                <a:spcPts val="200"/>
              </a:spcAft>
              <a:tabLst>
                <a:tab pos="1614488" algn="l"/>
              </a:tabLst>
              <a:defRPr/>
            </a:pPr>
            <a:r>
              <a:rPr lang="fr-FR" sz="1100" dirty="0">
                <a:solidFill>
                  <a:srgbClr val="404040"/>
                </a:solidFill>
                <a:latin typeface="Calibri" panose="020F0502020204030204" pitchFamily="34" charset="0"/>
              </a:rPr>
              <a:t>Peau </a:t>
            </a:r>
            <a:r>
              <a:rPr lang="fr-FR" sz="1100" b="1" dirty="0">
                <a:solidFill>
                  <a:srgbClr val="404040"/>
                </a:solidFill>
                <a:latin typeface="Calibri" panose="020F0502020204030204" pitchFamily="34" charset="0"/>
              </a:rPr>
              <a:t>nette</a:t>
            </a:r>
            <a:r>
              <a:rPr lang="fr-FR" sz="1100" b="1" dirty="0">
                <a:solidFill>
                  <a:srgbClr val="003B5A"/>
                </a:solidFill>
                <a:latin typeface="Calibri" panose="020F0502020204030204" pitchFamily="34" charset="0"/>
              </a:rPr>
              <a:t>	 </a:t>
            </a:r>
            <a:r>
              <a:rPr lang="fr-FR" sz="1100" b="1" dirty="0">
                <a:solidFill>
                  <a:srgbClr val="DC006B"/>
                </a:solidFill>
                <a:latin typeface="Calibri" panose="020F0502020204030204" pitchFamily="34" charset="0"/>
              </a:rPr>
              <a:t>95</a:t>
            </a:r>
            <a:r>
              <a:rPr lang="fr-FR" sz="1100" b="1" dirty="0" smtClean="0">
                <a:solidFill>
                  <a:srgbClr val="DC006B"/>
                </a:solidFill>
                <a:latin typeface="Calibri" panose="020F0502020204030204" pitchFamily="34" charset="0"/>
              </a:rPr>
              <a:t>%</a:t>
            </a:r>
            <a:endParaRPr lang="fr-FR" sz="1100" b="1" dirty="0">
              <a:solidFill>
                <a:srgbClr val="DC006B"/>
              </a:solidFill>
              <a:latin typeface="Calibri" panose="020F0502020204030204" pitchFamily="34" charset="0"/>
            </a:endParaRPr>
          </a:p>
          <a:p>
            <a:pPr marL="85725" eaLnBrk="0" hangingPunct="0">
              <a:spcAft>
                <a:spcPts val="200"/>
              </a:spcAft>
              <a:tabLst>
                <a:tab pos="1614488" algn="l"/>
              </a:tabLst>
              <a:defRPr/>
            </a:pPr>
            <a:r>
              <a:rPr lang="fr-FR" sz="1100" dirty="0">
                <a:solidFill>
                  <a:srgbClr val="404040"/>
                </a:solidFill>
                <a:latin typeface="Calibri" panose="020F0502020204030204" pitchFamily="34" charset="0"/>
              </a:rPr>
              <a:t>Peau</a:t>
            </a:r>
            <a:r>
              <a:rPr lang="fr-FR" sz="1100" b="1" dirty="0">
                <a:solidFill>
                  <a:srgbClr val="404040"/>
                </a:solidFill>
                <a:latin typeface="Calibri" panose="020F0502020204030204" pitchFamily="34" charset="0"/>
              </a:rPr>
              <a:t> fraîche</a:t>
            </a:r>
            <a:r>
              <a:rPr lang="fr-FR" sz="1100" b="1" dirty="0">
                <a:solidFill>
                  <a:srgbClr val="003B5A"/>
                </a:solidFill>
                <a:latin typeface="Calibri" panose="020F0502020204030204" pitchFamily="34" charset="0"/>
              </a:rPr>
              <a:t>	 </a:t>
            </a:r>
            <a:r>
              <a:rPr lang="fr-FR" sz="1100" b="1" dirty="0" smtClean="0">
                <a:solidFill>
                  <a:srgbClr val="DC006B"/>
                </a:solidFill>
                <a:latin typeface="Calibri" panose="020F0502020204030204" pitchFamily="34" charset="0"/>
              </a:rPr>
              <a:t>95%</a:t>
            </a:r>
            <a:endParaRPr lang="fr-FR" sz="1100" b="1" dirty="0">
              <a:solidFill>
                <a:srgbClr val="DC006B"/>
              </a:solidFill>
              <a:latin typeface="Calibri" panose="020F0502020204030204" pitchFamily="34" charset="0"/>
            </a:endParaRPr>
          </a:p>
          <a:p>
            <a:pPr marL="85725" eaLnBrk="0" hangingPunct="0">
              <a:spcAft>
                <a:spcPts val="200"/>
              </a:spcAft>
              <a:tabLst>
                <a:tab pos="1614488" algn="l"/>
              </a:tabLst>
              <a:defRPr/>
            </a:pPr>
            <a:r>
              <a:rPr lang="fr-FR" sz="1100" dirty="0">
                <a:solidFill>
                  <a:srgbClr val="404040"/>
                </a:solidFill>
                <a:latin typeface="Calibri" panose="020F0502020204030204" pitchFamily="34" charset="0"/>
              </a:rPr>
              <a:t>Peau</a:t>
            </a:r>
            <a:r>
              <a:rPr lang="fr-FR" sz="1100" b="1" dirty="0">
                <a:solidFill>
                  <a:srgbClr val="404040"/>
                </a:solidFill>
                <a:latin typeface="Calibri" panose="020F0502020204030204" pitchFamily="34" charset="0"/>
              </a:rPr>
              <a:t> plus confortable</a:t>
            </a:r>
            <a:r>
              <a:rPr lang="fr-FR" sz="1100" b="1" dirty="0">
                <a:solidFill>
                  <a:srgbClr val="003B5A"/>
                </a:solidFill>
                <a:latin typeface="Calibri" panose="020F0502020204030204" pitchFamily="34" charset="0"/>
              </a:rPr>
              <a:t>	 </a:t>
            </a:r>
            <a:r>
              <a:rPr lang="fr-FR" sz="1100" b="1" dirty="0">
                <a:solidFill>
                  <a:srgbClr val="DC006B"/>
                </a:solidFill>
                <a:latin typeface="Calibri" panose="020F0502020204030204" pitchFamily="34" charset="0"/>
              </a:rPr>
              <a:t>91</a:t>
            </a:r>
            <a:r>
              <a:rPr lang="fr-FR" sz="1100" b="1" dirty="0" smtClean="0">
                <a:solidFill>
                  <a:srgbClr val="DC006B"/>
                </a:solidFill>
                <a:latin typeface="Calibri" panose="020F0502020204030204" pitchFamily="34" charset="0"/>
              </a:rPr>
              <a:t>%</a:t>
            </a:r>
            <a:endParaRPr lang="fr-FR" sz="1100" b="1" dirty="0">
              <a:solidFill>
                <a:srgbClr val="DC006B"/>
              </a:solidFill>
              <a:latin typeface="Calibri" panose="020F0502020204030204" pitchFamily="34" charset="0"/>
            </a:endParaRPr>
          </a:p>
        </p:txBody>
      </p:sp>
      <p:sp>
        <p:nvSpPr>
          <p:cNvPr id="27675" name="Rectangle 24"/>
          <p:cNvSpPr>
            <a:spLocks noChangeArrowheads="1"/>
          </p:cNvSpPr>
          <p:nvPr/>
        </p:nvSpPr>
        <p:spPr bwMode="auto">
          <a:xfrm>
            <a:off x="5862638" y="1034619"/>
            <a:ext cx="766762" cy="370066"/>
          </a:xfrm>
          <a:prstGeom prst="rect">
            <a:avLst/>
          </a:prstGeom>
          <a:noFill/>
          <a:ln w="9525">
            <a:noFill/>
            <a:miter lim="800000"/>
            <a:headEnd/>
            <a:tailEnd/>
          </a:ln>
        </p:spPr>
        <p:txBody>
          <a:bodyPr wrap="none">
            <a:spAutoFit/>
          </a:bodyPr>
          <a:lstStyle/>
          <a:p>
            <a:pPr algn="ctr"/>
            <a:r>
              <a:rPr lang="fr-FR" sz="900" b="1" dirty="0">
                <a:solidFill>
                  <a:schemeClr val="bg1"/>
                </a:solidFill>
                <a:latin typeface="Century Gothic" pitchFamily="34" charset="0"/>
              </a:rPr>
              <a:t>Framboise</a:t>
            </a:r>
          </a:p>
          <a:p>
            <a:pPr algn="ctr"/>
            <a:r>
              <a:rPr lang="fr-FR" sz="900" b="1" dirty="0">
                <a:solidFill>
                  <a:schemeClr val="bg1"/>
                </a:solidFill>
                <a:latin typeface="Century Gothic" pitchFamily="34" charset="0"/>
              </a:rPr>
              <a:t>BIO</a:t>
            </a:r>
            <a:endParaRPr lang="fr-FR" sz="900" dirty="0">
              <a:solidFill>
                <a:schemeClr val="bg1"/>
              </a:solidFill>
            </a:endParaRPr>
          </a:p>
        </p:txBody>
      </p:sp>
      <p:sp>
        <p:nvSpPr>
          <p:cNvPr id="38" name="ZoneTexte 37"/>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40" name="Rectangle 31"/>
          <p:cNvSpPr>
            <a:spLocks noChangeArrowheads="1"/>
          </p:cNvSpPr>
          <p:nvPr/>
        </p:nvSpPr>
        <p:spPr bwMode="auto">
          <a:xfrm>
            <a:off x="1644459" y="971487"/>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EAU DÉMAQUILLANTE FRAMBOISE</a:t>
            </a:r>
            <a:endParaRPr lang="fr-FR" sz="2000" b="1" dirty="0">
              <a:solidFill>
                <a:srgbClr val="DC006B"/>
              </a:solidFill>
              <a:latin typeface="Calibri" panose="020F0502020204030204" pitchFamily="34" charset="0"/>
            </a:endParaRPr>
          </a:p>
        </p:txBody>
      </p:sp>
      <p:sp>
        <p:nvSpPr>
          <p:cNvPr id="42" name="Text Box 16"/>
          <p:cNvSpPr txBox="1">
            <a:spLocks noChangeArrowheads="1"/>
          </p:cNvSpPr>
          <p:nvPr/>
        </p:nvSpPr>
        <p:spPr bwMode="auto">
          <a:xfrm>
            <a:off x="966911" y="7224571"/>
            <a:ext cx="1163638"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48" name="Ellipse 47"/>
          <p:cNvSpPr>
            <a:spLocks noChangeAspect="1"/>
          </p:cNvSpPr>
          <p:nvPr/>
        </p:nvSpPr>
        <p:spPr>
          <a:xfrm>
            <a:off x="5076950" y="7136007"/>
            <a:ext cx="1552449" cy="1479407"/>
          </a:xfrm>
          <a:prstGeom prst="ellipse">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3175" algn="ctr">
              <a:spcBef>
                <a:spcPct val="10000"/>
              </a:spcBef>
              <a:spcAft>
                <a:spcPts val="600"/>
              </a:spcAft>
              <a:defRPr/>
            </a:pPr>
            <a:r>
              <a:rPr lang="fr-FR" sz="1400" dirty="0" smtClean="0">
                <a:solidFill>
                  <a:srgbClr val="DC006B"/>
                </a:solidFill>
                <a:latin typeface="Calibri" panose="020F0502020204030204" pitchFamily="34" charset="0"/>
                <a:cs typeface="Arial" pitchFamily="34" charset="0"/>
              </a:rPr>
              <a:t>ASTUCE</a:t>
            </a:r>
            <a:endParaRPr lang="fr-FR" sz="1400" dirty="0" smtClean="0">
              <a:solidFill>
                <a:srgbClr val="DC006B"/>
              </a:solidFill>
              <a:latin typeface="Calibri" panose="020F0502020204030204" pitchFamily="34" charset="0"/>
              <a:cs typeface="Arial" pitchFamily="34" charset="0"/>
              <a:sym typeface="Wingdings" pitchFamily="2" charset="2"/>
            </a:endParaRPr>
          </a:p>
          <a:p>
            <a:pPr marL="3175" algn="ctr">
              <a:defRPr/>
            </a:pPr>
            <a:r>
              <a:rPr lang="fr-FR" sz="1100" dirty="0" smtClean="0">
                <a:solidFill>
                  <a:srgbClr val="404040"/>
                </a:solidFill>
                <a:latin typeface="Calibri" panose="020F0502020204030204" pitchFamily="34" charset="0"/>
                <a:cs typeface="Times New Roman" pitchFamily="18" charset="0"/>
                <a:sym typeface="Symbol" pitchFamily="18" charset="2"/>
              </a:rPr>
              <a:t>Pour </a:t>
            </a:r>
            <a:r>
              <a:rPr lang="fr-FR" sz="1100" dirty="0">
                <a:solidFill>
                  <a:srgbClr val="404040"/>
                </a:solidFill>
                <a:latin typeface="Calibri" panose="020F0502020204030204" pitchFamily="34" charset="0"/>
                <a:cs typeface="Times New Roman" pitchFamily="18" charset="0"/>
                <a:sym typeface="Symbol" pitchFamily="18" charset="2"/>
              </a:rPr>
              <a:t>encore</a:t>
            </a:r>
          </a:p>
          <a:p>
            <a:pPr marL="3175" algn="ctr">
              <a:defRPr/>
            </a:pPr>
            <a:r>
              <a:rPr lang="fr-FR" sz="1100" dirty="0">
                <a:solidFill>
                  <a:srgbClr val="404040"/>
                </a:solidFill>
                <a:latin typeface="Calibri" panose="020F0502020204030204" pitchFamily="34" charset="0"/>
                <a:cs typeface="Times New Roman" pitchFamily="18" charset="0"/>
                <a:sym typeface="Symbol" pitchFamily="18" charset="2"/>
              </a:rPr>
              <a:t>plus de fraîcheur</a:t>
            </a:r>
          </a:p>
          <a:p>
            <a:pPr marL="3175" algn="ctr">
              <a:defRPr/>
            </a:pPr>
            <a:r>
              <a:rPr lang="fr-FR" sz="1100" dirty="0">
                <a:solidFill>
                  <a:srgbClr val="404040"/>
                </a:solidFill>
                <a:latin typeface="Calibri" panose="020F0502020204030204" pitchFamily="34" charset="0"/>
                <a:cs typeface="Times New Roman" pitchFamily="18" charset="0"/>
                <a:sym typeface="Symbol" pitchFamily="18" charset="2"/>
              </a:rPr>
              <a:t> vous pouvez </a:t>
            </a:r>
          </a:p>
          <a:p>
            <a:pPr marL="3175" algn="ctr">
              <a:defRPr/>
            </a:pPr>
            <a:r>
              <a:rPr lang="fr-FR" sz="1100" dirty="0">
                <a:solidFill>
                  <a:srgbClr val="404040"/>
                </a:solidFill>
                <a:latin typeface="Calibri" panose="020F0502020204030204" pitchFamily="34" charset="0"/>
                <a:cs typeface="Times New Roman" pitchFamily="18" charset="0"/>
                <a:sym typeface="Symbol" pitchFamily="18" charset="2"/>
              </a:rPr>
              <a:t>la conserver </a:t>
            </a:r>
          </a:p>
          <a:p>
            <a:pPr marL="3175" algn="ctr">
              <a:defRPr/>
            </a:pPr>
            <a:r>
              <a:rPr lang="fr-FR" sz="1100" dirty="0">
                <a:solidFill>
                  <a:srgbClr val="404040"/>
                </a:solidFill>
                <a:latin typeface="Calibri" panose="020F0502020204030204" pitchFamily="34" charset="0"/>
                <a:cs typeface="Times New Roman" pitchFamily="18" charset="0"/>
                <a:sym typeface="Symbol" pitchFamily="18" charset="2"/>
              </a:rPr>
              <a:t>au réfrigérateur</a:t>
            </a:r>
          </a:p>
        </p:txBody>
      </p:sp>
      <p:sp>
        <p:nvSpPr>
          <p:cNvPr id="50" name="Arc 49"/>
          <p:cNvSpPr/>
          <p:nvPr/>
        </p:nvSpPr>
        <p:spPr>
          <a:xfrm>
            <a:off x="268411" y="7004131"/>
            <a:ext cx="2315301" cy="2116502"/>
          </a:xfrm>
          <a:prstGeom prst="arc">
            <a:avLst>
              <a:gd name="adj1" fmla="val 13122965"/>
              <a:gd name="adj2" fmla="val 8392254"/>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grpSp>
        <p:nvGrpSpPr>
          <p:cNvPr id="28" name="Groupe 26"/>
          <p:cNvGrpSpPr>
            <a:grpSpLocks/>
          </p:cNvGrpSpPr>
          <p:nvPr/>
        </p:nvGrpSpPr>
        <p:grpSpPr bwMode="auto">
          <a:xfrm>
            <a:off x="639202" y="74722"/>
            <a:ext cx="1531937" cy="215900"/>
            <a:chOff x="188640" y="272480"/>
            <a:chExt cx="1531188" cy="216024"/>
          </a:xfrm>
        </p:grpSpPr>
        <p:sp>
          <p:nvSpPr>
            <p:cNvPr id="32" name="ZoneTexte 31"/>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37" name="Connecteur droit 36"/>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099" y="1374577"/>
            <a:ext cx="1207021" cy="3552632"/>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584452" y="5900830"/>
            <a:ext cx="6093076" cy="959685"/>
          </a:xfrm>
          <a:prstGeom prst="rect">
            <a:avLst/>
          </a:prstGeom>
          <a:solidFill>
            <a:schemeClr val="bg1"/>
          </a:solid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fr-FR" dirty="0">
              <a:latin typeface="Calibri" panose="020F0502020204030204" pitchFamily="34" charset="0"/>
            </a:endParaRPr>
          </a:p>
        </p:txBody>
      </p:sp>
      <p:sp>
        <p:nvSpPr>
          <p:cNvPr id="35" name="Rectangle 34"/>
          <p:cNvSpPr/>
          <p:nvPr/>
        </p:nvSpPr>
        <p:spPr>
          <a:xfrm>
            <a:off x="1644459" y="1642238"/>
            <a:ext cx="4984941" cy="3588103"/>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sz="1000" dirty="0">
              <a:solidFill>
                <a:srgbClr val="003B5A"/>
              </a:solidFill>
              <a:latin typeface="Calibri" panose="020F0502020204030204" pitchFamily="34" charset="0"/>
            </a:endParaRPr>
          </a:p>
        </p:txBody>
      </p:sp>
      <p:sp>
        <p:nvSpPr>
          <p:cNvPr id="28677" name="Text Box 16"/>
          <p:cNvSpPr txBox="1">
            <a:spLocks noChangeArrowheads="1"/>
          </p:cNvSpPr>
          <p:nvPr/>
        </p:nvSpPr>
        <p:spPr bwMode="auto">
          <a:xfrm>
            <a:off x="1611816" y="1722915"/>
            <a:ext cx="3538034" cy="307764"/>
          </a:xfrm>
          <a:prstGeom prst="rect">
            <a:avLst/>
          </a:prstGeom>
          <a:noFill/>
          <a:ln w="9525">
            <a:noFill/>
            <a:miter lim="800000"/>
            <a:headEnd/>
            <a:tailEnd/>
          </a:ln>
        </p:spPr>
        <p:txBody>
          <a:bodyPr wrap="square" lIns="91426" tIns="45714" rIns="91426" bIns="45714">
            <a:spAutoFit/>
          </a:bodyPr>
          <a:lstStyle/>
          <a:p>
            <a:pPr marL="3175">
              <a:spcBef>
                <a:spcPct val="10000"/>
              </a:spcBef>
            </a:pPr>
            <a:r>
              <a:rPr lang="fr-FR" sz="1400" u="sng" dirty="0" smtClean="0">
                <a:solidFill>
                  <a:srgbClr val="DC006B"/>
                </a:solidFill>
                <a:latin typeface="Calibri" panose="020F0502020204030204" pitchFamily="34" charset="0"/>
                <a:ea typeface="Arial Unicode MS" pitchFamily="34" charset="-128"/>
                <a:cs typeface="Arial Unicode MS" pitchFamily="34" charset="-128"/>
              </a:rPr>
              <a:t>NETTOYAGE DOUX HYDRATATION </a:t>
            </a: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CONFORT</a:t>
            </a:r>
            <a:endParaRPr lang="fr-FR" sz="1400" b="1" dirty="0">
              <a:solidFill>
                <a:srgbClr val="DC006B"/>
              </a:solidFill>
              <a:latin typeface="Calibri" panose="020F0502020204030204" pitchFamily="34" charset="0"/>
              <a:sym typeface="Wingdings" pitchFamily="2" charset="2"/>
            </a:endParaRPr>
          </a:p>
        </p:txBody>
      </p:sp>
      <p:sp>
        <p:nvSpPr>
          <p:cNvPr id="13326" name="Text Box 10"/>
          <p:cNvSpPr txBox="1">
            <a:spLocks noChangeArrowheads="1"/>
          </p:cNvSpPr>
          <p:nvPr/>
        </p:nvSpPr>
        <p:spPr bwMode="auto">
          <a:xfrm>
            <a:off x="2235623" y="2524744"/>
            <a:ext cx="4265190" cy="553998"/>
          </a:xfrm>
          <a:prstGeom prst="rect">
            <a:avLst/>
          </a:prstGeom>
          <a:noFill/>
          <a:ln w="9525">
            <a:noFill/>
            <a:miter lim="800000"/>
            <a:headEnd/>
            <a:tailEnd/>
          </a:ln>
        </p:spPr>
        <p:txBody>
          <a:bodyPr wrap="square">
            <a:spAutoFit/>
          </a:bodyPr>
          <a:lstStyle/>
          <a:p>
            <a:pPr indent="-2730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EXTRAIT DE </a:t>
            </a:r>
            <a:r>
              <a:rPr lang="fr-FR" sz="1000" dirty="0" smtClean="0">
                <a:solidFill>
                  <a:srgbClr val="DC006B"/>
                </a:solidFill>
                <a:latin typeface="Calibri" panose="020F0502020204030204" pitchFamily="34" charset="0"/>
              </a:rPr>
              <a:t>FRAMBOISE BIO</a:t>
            </a:r>
            <a:endParaRPr lang="fr-FR" sz="1000" dirty="0">
              <a:solidFill>
                <a:srgbClr val="DC006B"/>
              </a:solidFill>
              <a:latin typeface="Calibri" panose="020F0502020204030204" pitchFamily="34" charset="0"/>
            </a:endParaRPr>
          </a:p>
          <a:p>
            <a:pPr marL="185738" indent="-185738" algn="just" fontAlgn="auto">
              <a:spcBef>
                <a:spcPts val="0"/>
              </a:spcBef>
              <a:spcAft>
                <a:spcPts val="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la Framboise est à la fois </a:t>
            </a:r>
            <a:r>
              <a:rPr lang="fr-FR" sz="1000" b="1" dirty="0">
                <a:solidFill>
                  <a:srgbClr val="404040"/>
                </a:solidFill>
                <a:latin typeface="Calibri" panose="020F0502020204030204" pitchFamily="34" charset="0"/>
                <a:sym typeface="Symbol" pitchFamily="18" charset="2"/>
              </a:rPr>
              <a:t>adoucissante </a:t>
            </a:r>
            <a:r>
              <a:rPr lang="fr-FR" sz="1000" dirty="0">
                <a:solidFill>
                  <a:srgbClr val="404040"/>
                </a:solidFill>
                <a:latin typeface="Calibri" panose="020F0502020204030204" pitchFamily="34" charset="0"/>
                <a:sym typeface="Symbol" pitchFamily="18" charset="2"/>
              </a:rPr>
              <a:t>et </a:t>
            </a:r>
            <a:r>
              <a:rPr lang="fr-FR" sz="1000" b="1" dirty="0">
                <a:solidFill>
                  <a:srgbClr val="404040"/>
                </a:solidFill>
                <a:latin typeface="Calibri" panose="020F0502020204030204" pitchFamily="34" charset="0"/>
                <a:sym typeface="Symbol" pitchFamily="18" charset="2"/>
              </a:rPr>
              <a:t>rafraîchissante</a:t>
            </a:r>
            <a:r>
              <a:rPr lang="fr-FR" sz="1000" dirty="0">
                <a:solidFill>
                  <a:srgbClr val="404040"/>
                </a:solidFill>
                <a:latin typeface="Calibri" panose="020F0502020204030204" pitchFamily="34" charset="0"/>
                <a:sym typeface="Symbol" pitchFamily="18" charset="2"/>
              </a:rPr>
              <a:t>.</a:t>
            </a:r>
          </a:p>
        </p:txBody>
      </p:sp>
      <p:sp>
        <p:nvSpPr>
          <p:cNvPr id="28680" name="Rectangle 53"/>
          <p:cNvSpPr>
            <a:spLocks noChangeArrowheads="1"/>
          </p:cNvSpPr>
          <p:nvPr/>
        </p:nvSpPr>
        <p:spPr bwMode="auto">
          <a:xfrm>
            <a:off x="2959099" y="7689647"/>
            <a:ext cx="2857500" cy="938719"/>
          </a:xfrm>
          <a:prstGeom prst="rect">
            <a:avLst/>
          </a:prstGeom>
          <a:noFill/>
          <a:ln w="9525">
            <a:noFill/>
            <a:miter lim="800000"/>
            <a:headEnd/>
            <a:tailEnd/>
          </a:ln>
        </p:spPr>
        <p:txBody>
          <a:bodyPr>
            <a:spAutoFit/>
          </a:bodyPr>
          <a:lstStyle/>
          <a:p>
            <a:pPr algn="just" defTabSz="911225"/>
            <a:r>
              <a:rPr lang="fr-FR" sz="1100" dirty="0">
                <a:solidFill>
                  <a:srgbClr val="404040"/>
                </a:solidFill>
                <a:latin typeface="Calibri" panose="020F0502020204030204" pitchFamily="34" charset="0"/>
                <a:cs typeface="Times New Roman" pitchFamily="18" charset="0"/>
                <a:sym typeface="Symbol" pitchFamily="18" charset="2"/>
              </a:rPr>
              <a:t>Matin et soir, émulsionner du bout des doigts en mouvements circulaires. Rincer à l’eau tiède ou </a:t>
            </a:r>
            <a:r>
              <a:rPr lang="fr-FR" sz="1100" dirty="0" smtClean="0">
                <a:solidFill>
                  <a:srgbClr val="404040"/>
                </a:solidFill>
                <a:latin typeface="Calibri" panose="020F0502020204030204" pitchFamily="34" charset="0"/>
                <a:cs typeface="Times New Roman" pitchFamily="18" charset="0"/>
                <a:sym typeface="Symbol" pitchFamily="18" charset="2"/>
              </a:rPr>
              <a:t>retirer </a:t>
            </a:r>
            <a:r>
              <a:rPr lang="fr-FR" sz="1100" dirty="0">
                <a:solidFill>
                  <a:srgbClr val="404040"/>
                </a:solidFill>
                <a:latin typeface="Calibri" panose="020F0502020204030204" pitchFamily="34" charset="0"/>
                <a:cs typeface="Times New Roman" pitchFamily="18" charset="0"/>
                <a:sym typeface="Symbol" pitchFamily="18" charset="2"/>
              </a:rPr>
              <a:t>le lait avec un coton. Parfaire le démaquillage avec la LOTION TONIQUE FRAMBOISE.</a:t>
            </a:r>
          </a:p>
        </p:txBody>
      </p:sp>
      <p:sp>
        <p:nvSpPr>
          <p:cNvPr id="28681" name="Rectangle 38"/>
          <p:cNvSpPr>
            <a:spLocks noChangeArrowheads="1"/>
          </p:cNvSpPr>
          <p:nvPr/>
        </p:nvSpPr>
        <p:spPr bwMode="auto">
          <a:xfrm>
            <a:off x="653697" y="6271481"/>
            <a:ext cx="4857750" cy="261610"/>
          </a:xfrm>
          <a:prstGeom prst="rect">
            <a:avLst/>
          </a:prstGeom>
          <a:noFill/>
          <a:ln w="9525">
            <a:noFill/>
            <a:miter lim="800000"/>
            <a:headEnd/>
            <a:tailEnd/>
          </a:ln>
        </p:spPr>
        <p:txBody>
          <a:bodyPr>
            <a:spAutoFit/>
          </a:bodyPr>
          <a:lstStyle/>
          <a:p>
            <a:r>
              <a:rPr lang="fr-FR" sz="1100" b="1" dirty="0">
                <a:solidFill>
                  <a:srgbClr val="404040"/>
                </a:solidFill>
                <a:latin typeface="Calibri" panose="020F0502020204030204" pitchFamily="34" charset="0"/>
                <a:sym typeface="Wingdings" pitchFamily="2" charset="2"/>
              </a:rPr>
              <a:t>Parfaitement démaquillée, la peau est souple, douce et très confortable.</a:t>
            </a:r>
            <a:endParaRPr lang="fr-FR" sz="1100" b="1" dirty="0">
              <a:solidFill>
                <a:srgbClr val="404040"/>
              </a:solidFill>
              <a:latin typeface="Calibri" panose="020F0502020204030204" pitchFamily="34" charset="0"/>
              <a:cs typeface="Times New Roman" pitchFamily="18" charset="0"/>
              <a:sym typeface="Symbol" pitchFamily="18" charset="2"/>
            </a:endParaRPr>
          </a:p>
        </p:txBody>
      </p:sp>
      <p:sp>
        <p:nvSpPr>
          <p:cNvPr id="28683" name="Text Box 9"/>
          <p:cNvSpPr txBox="1">
            <a:spLocks noChangeArrowheads="1"/>
          </p:cNvSpPr>
          <p:nvPr/>
        </p:nvSpPr>
        <p:spPr bwMode="auto">
          <a:xfrm>
            <a:off x="715963" y="7688939"/>
            <a:ext cx="1476375"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sym typeface="Symbol" pitchFamily="18" charset="2"/>
              </a:rPr>
              <a:t>Texture lait onctueux</a:t>
            </a:r>
            <a:endParaRPr lang="fr-FR" sz="1100" dirty="0">
              <a:solidFill>
                <a:srgbClr val="404040"/>
              </a:solidFill>
              <a:latin typeface="Calibri" panose="020F0502020204030204" pitchFamily="34" charset="0"/>
            </a:endParaRPr>
          </a:p>
        </p:txBody>
      </p:sp>
      <p:sp>
        <p:nvSpPr>
          <p:cNvPr id="28684" name="Rectangle 8"/>
          <p:cNvSpPr>
            <a:spLocks noChangeArrowheads="1"/>
          </p:cNvSpPr>
          <p:nvPr/>
        </p:nvSpPr>
        <p:spPr bwMode="auto">
          <a:xfrm>
            <a:off x="1621448" y="2283635"/>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Formule douce et gourmande…</a:t>
            </a:r>
            <a:endParaRPr lang="fr-FR" sz="1200" b="1" dirty="0">
              <a:solidFill>
                <a:srgbClr val="404040"/>
              </a:solidFill>
              <a:latin typeface="Calibri" panose="020F0502020204030204" pitchFamily="34" charset="0"/>
            </a:endParaRPr>
          </a:p>
        </p:txBody>
      </p:sp>
      <p:pic>
        <p:nvPicPr>
          <p:cNvPr id="28687" name="Picture 3" descr="P:\LCL\MARKETING\2. Dr RENAUD\3. IMAGES\5. PLANTES\Actifs clés\3. carrés\Framboise3.jpg"/>
          <p:cNvPicPr>
            <a:picLocks noChangeAspect="1" noChangeArrowheads="1"/>
          </p:cNvPicPr>
          <p:nvPr/>
        </p:nvPicPr>
        <p:blipFill>
          <a:blip r:embed="rId3" cstate="print"/>
          <a:srcRect/>
          <a:stretch>
            <a:fillRect/>
          </a:stretch>
        </p:blipFill>
        <p:spPr bwMode="auto">
          <a:xfrm>
            <a:off x="1853283" y="2606275"/>
            <a:ext cx="326191" cy="326191"/>
          </a:xfrm>
          <a:prstGeom prst="rect">
            <a:avLst/>
          </a:prstGeom>
          <a:noFill/>
          <a:ln w="9525">
            <a:noFill/>
            <a:miter lim="800000"/>
            <a:headEnd/>
            <a:tailEnd/>
          </a:ln>
        </p:spPr>
      </p:pic>
      <p:sp>
        <p:nvSpPr>
          <p:cNvPr id="28688" name="Rectangle 8"/>
          <p:cNvSpPr>
            <a:spLocks noChangeArrowheads="1"/>
          </p:cNvSpPr>
          <p:nvPr/>
        </p:nvSpPr>
        <p:spPr bwMode="auto">
          <a:xfrm>
            <a:off x="1635168" y="4442638"/>
            <a:ext cx="5032332" cy="461665"/>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Nettoyage ultra-doux pour démaquiller en </a:t>
            </a:r>
            <a:r>
              <a:rPr lang="fr-FR" sz="1200" b="1" dirty="0" smtClean="0">
                <a:solidFill>
                  <a:srgbClr val="404040"/>
                </a:solidFill>
                <a:latin typeface="Calibri" panose="020F0502020204030204" pitchFamily="34" charset="0"/>
                <a:cs typeface="Times New Roman" pitchFamily="18" charset="0"/>
              </a:rPr>
              <a:t>préservant le </a:t>
            </a:r>
            <a:r>
              <a:rPr lang="fr-FR" sz="1200" b="1" dirty="0">
                <a:solidFill>
                  <a:srgbClr val="404040"/>
                </a:solidFill>
                <a:latin typeface="Calibri" panose="020F0502020204030204" pitchFamily="34" charset="0"/>
                <a:cs typeface="Times New Roman" pitchFamily="18" charset="0"/>
              </a:rPr>
              <a:t>film </a:t>
            </a:r>
            <a:r>
              <a:rPr lang="fr-FR" sz="1200" b="1" dirty="0" smtClean="0">
                <a:solidFill>
                  <a:srgbClr val="404040"/>
                </a:solidFill>
                <a:latin typeface="Calibri" panose="020F0502020204030204" pitchFamily="34" charset="0"/>
                <a:cs typeface="Times New Roman" pitchFamily="18" charset="0"/>
              </a:rPr>
              <a:t>hydrolipidique</a:t>
            </a:r>
            <a:endParaRPr lang="fr-FR" sz="1200" b="1" dirty="0">
              <a:solidFill>
                <a:srgbClr val="404040"/>
              </a:solidFill>
              <a:latin typeface="Calibri" panose="020F0502020204030204" pitchFamily="34" charset="0"/>
            </a:endParaRPr>
          </a:p>
        </p:txBody>
      </p:sp>
      <p:sp>
        <p:nvSpPr>
          <p:cNvPr id="28689" name="Rectangle 8"/>
          <p:cNvSpPr>
            <a:spLocks noChangeArrowheads="1"/>
          </p:cNvSpPr>
          <p:nvPr/>
        </p:nvSpPr>
        <p:spPr bwMode="auto">
          <a:xfrm>
            <a:off x="1611923" y="3366310"/>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smtClean="0">
                <a:solidFill>
                  <a:srgbClr val="404040"/>
                </a:solidFill>
                <a:latin typeface="Calibri" panose="020F0502020204030204" pitchFamily="34" charset="0"/>
                <a:cs typeface="Times New Roman" pitchFamily="18" charset="0"/>
              </a:rPr>
              <a:t>… qui </a:t>
            </a:r>
            <a:r>
              <a:rPr lang="fr-FR" sz="1200" b="1" dirty="0">
                <a:solidFill>
                  <a:srgbClr val="404040"/>
                </a:solidFill>
                <a:latin typeface="Calibri" panose="020F0502020204030204" pitchFamily="34" charset="0"/>
                <a:cs typeface="Times New Roman" pitchFamily="18" charset="0"/>
              </a:rPr>
              <a:t>préserve la peau</a:t>
            </a:r>
            <a:endParaRPr lang="fr-FR" sz="1200" b="1" dirty="0">
              <a:solidFill>
                <a:srgbClr val="404040"/>
              </a:solidFill>
              <a:latin typeface="Calibri" panose="020F0502020204030204" pitchFamily="34" charset="0"/>
            </a:endParaRPr>
          </a:p>
        </p:txBody>
      </p:sp>
      <p:sp>
        <p:nvSpPr>
          <p:cNvPr id="62" name="Text Box 10"/>
          <p:cNvSpPr txBox="1">
            <a:spLocks noChangeArrowheads="1"/>
          </p:cNvSpPr>
          <p:nvPr/>
        </p:nvSpPr>
        <p:spPr bwMode="auto">
          <a:xfrm>
            <a:off x="2229273" y="3640167"/>
            <a:ext cx="4265190" cy="400110"/>
          </a:xfrm>
          <a:prstGeom prst="rect">
            <a:avLst/>
          </a:prstGeom>
          <a:noFill/>
          <a:ln w="9525">
            <a:noFill/>
            <a:miter lim="800000"/>
            <a:headEnd/>
            <a:tailEnd/>
          </a:ln>
        </p:spPr>
        <p:txBody>
          <a:bodyPr wrap="square">
            <a:spAutoFit/>
          </a:bodyPr>
          <a:lstStyle/>
          <a:p>
            <a:pPr marL="185738" indent="-185738" algn="just" fontAlgn="auto">
              <a:spcBef>
                <a:spcPts val="0"/>
              </a:spcBef>
              <a:spcAft>
                <a:spcPts val="0"/>
              </a:spcAft>
              <a:buClr>
                <a:srgbClr val="DC006B"/>
              </a:buClr>
              <a:defRPr/>
            </a:pPr>
            <a:r>
              <a:rPr lang="fr-FR" sz="1000" dirty="0">
                <a:solidFill>
                  <a:srgbClr val="DC006B"/>
                </a:solidFill>
                <a:latin typeface="Calibri" panose="020F0502020204030204" pitchFamily="34" charset="0"/>
                <a:sym typeface="Symbol" pitchFamily="18" charset="2"/>
              </a:rPr>
              <a:t>DÉRIVÉ DE VITAMINE E</a:t>
            </a:r>
            <a:endParaRPr lang="fr-FR" sz="1000" dirty="0">
              <a:solidFill>
                <a:srgbClr val="DC006B"/>
              </a:solidFill>
              <a:latin typeface="Calibri" panose="020F0502020204030204" pitchFamily="34" charset="0"/>
            </a:endParaRPr>
          </a:p>
          <a:p>
            <a:pPr marL="180975" indent="-180975" algn="just">
              <a:spcBef>
                <a:spcPts val="0"/>
              </a:spcBef>
              <a:spcAft>
                <a:spcPts val="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cs typeface="Times New Roman" pitchFamily="18" charset="0"/>
                <a:sym typeface="Wingdings" pitchFamily="2" charset="2"/>
              </a:rPr>
              <a:t>Vertus anti-oxydantes, pour protéger la peau des agressions extérieures.</a:t>
            </a:r>
            <a:endParaRPr lang="fr-FR" sz="1000" dirty="0">
              <a:solidFill>
                <a:srgbClr val="404040"/>
              </a:solidFill>
              <a:latin typeface="Calibri" panose="020F0502020204030204" pitchFamily="34" charset="0"/>
              <a:sym typeface="Symbol" pitchFamily="18" charset="2"/>
            </a:endParaRPr>
          </a:p>
        </p:txBody>
      </p:sp>
      <p:pic>
        <p:nvPicPr>
          <p:cNvPr id="28691" name="Picture 2" descr="P:\LCL\MARKETING\2. Dr RENAUD\3. IMAGES\5. PLANTES\Actifs\vitamine E carré.jpg"/>
          <p:cNvPicPr>
            <a:picLocks noChangeAspect="1" noChangeArrowheads="1"/>
          </p:cNvPicPr>
          <p:nvPr/>
        </p:nvPicPr>
        <p:blipFill>
          <a:blip r:embed="rId4" cstate="print"/>
          <a:srcRect/>
          <a:stretch>
            <a:fillRect/>
          </a:stretch>
        </p:blipFill>
        <p:spPr bwMode="auto">
          <a:xfrm>
            <a:off x="1853283" y="3664630"/>
            <a:ext cx="326191" cy="326191"/>
          </a:xfrm>
          <a:prstGeom prst="rect">
            <a:avLst/>
          </a:prstGeom>
          <a:noFill/>
          <a:ln w="9525">
            <a:noFill/>
            <a:miter lim="800000"/>
            <a:headEnd/>
            <a:tailEnd/>
          </a:ln>
        </p:spPr>
      </p:pic>
      <p:pic>
        <p:nvPicPr>
          <p:cNvPr id="38915" name="Picture 3" descr="P:\LCL\MARKETING\2. Dr RENAUD\3. IMAGES\2. PRODUITS\1. VISAGE\1. HYDRATANTS\4. texture\lait framboise.jpg"/>
          <p:cNvPicPr>
            <a:picLocks noChangeAspect="1" noChangeArrowheads="1"/>
          </p:cNvPicPr>
          <p:nvPr/>
        </p:nvPicPr>
        <p:blipFill>
          <a:blip r:embed="rId5" cstate="print"/>
          <a:srcRect/>
          <a:stretch>
            <a:fillRect/>
          </a:stretch>
        </p:blipFill>
        <p:spPr bwMode="auto">
          <a:xfrm>
            <a:off x="240150" y="7681348"/>
            <a:ext cx="288000" cy="288000"/>
          </a:xfrm>
          <a:prstGeom prst="ellipse">
            <a:avLst/>
          </a:prstGeom>
          <a:noFill/>
        </p:spPr>
      </p:pic>
      <p:sp>
        <p:nvSpPr>
          <p:cNvPr id="28694" name="Text Box 16"/>
          <p:cNvSpPr txBox="1">
            <a:spLocks noChangeArrowheads="1"/>
          </p:cNvSpPr>
          <p:nvPr/>
        </p:nvSpPr>
        <p:spPr bwMode="auto">
          <a:xfrm>
            <a:off x="665576" y="6004781"/>
            <a:ext cx="2409825"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sym typeface="Wingdings" pitchFamily="2" charset="2"/>
              </a:rPr>
              <a:t>RÉSULTAT</a:t>
            </a:r>
            <a:endParaRPr lang="fr-FR" sz="1400" dirty="0">
              <a:solidFill>
                <a:srgbClr val="DC006B"/>
              </a:solidFill>
              <a:latin typeface="Calibri" panose="020F0502020204030204" pitchFamily="34" charset="0"/>
              <a:sym typeface="Wingdings" pitchFamily="2" charset="2"/>
            </a:endParaRPr>
          </a:p>
        </p:txBody>
      </p:sp>
      <p:sp>
        <p:nvSpPr>
          <p:cNvPr id="28697" name="Text Box 9"/>
          <p:cNvSpPr txBox="1">
            <a:spLocks noChangeArrowheads="1"/>
          </p:cNvSpPr>
          <p:nvPr/>
        </p:nvSpPr>
        <p:spPr bwMode="auto">
          <a:xfrm>
            <a:off x="715963" y="8538252"/>
            <a:ext cx="1524000"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Couleur rose</a:t>
            </a:r>
            <a:endParaRPr lang="fr-FR" sz="1100" i="1" dirty="0">
              <a:solidFill>
                <a:srgbClr val="404040"/>
              </a:solidFill>
              <a:latin typeface="Calibri" panose="020F0502020204030204" pitchFamily="34" charset="0"/>
            </a:endParaRPr>
          </a:p>
        </p:txBody>
      </p:sp>
      <p:sp>
        <p:nvSpPr>
          <p:cNvPr id="28698" name="Rectangle 22"/>
          <p:cNvSpPr>
            <a:spLocks noChangeArrowheads="1"/>
          </p:cNvSpPr>
          <p:nvPr/>
        </p:nvSpPr>
        <p:spPr bwMode="auto">
          <a:xfrm>
            <a:off x="236466" y="8518824"/>
            <a:ext cx="285750" cy="288925"/>
          </a:xfrm>
          <a:prstGeom prst="ellipse">
            <a:avLst/>
          </a:prstGeom>
          <a:solidFill>
            <a:srgbClr val="FFDDDD"/>
          </a:solidFill>
          <a:ln w="9525">
            <a:noFill/>
            <a:miter lim="800000"/>
            <a:headEnd/>
            <a:tailEnd/>
          </a:ln>
        </p:spPr>
        <p:txBody>
          <a:bodyPr wrap="none" anchor="ctr"/>
          <a:lstStyle/>
          <a:p>
            <a:endParaRPr lang="en-GB"/>
          </a:p>
        </p:txBody>
      </p:sp>
      <p:sp>
        <p:nvSpPr>
          <p:cNvPr id="28699" name="Text Box 9"/>
          <p:cNvSpPr txBox="1">
            <a:spLocks noChangeArrowheads="1"/>
          </p:cNvSpPr>
          <p:nvPr/>
        </p:nvSpPr>
        <p:spPr bwMode="auto">
          <a:xfrm>
            <a:off x="715963" y="8092164"/>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40" name="Picture 3" descr="P:\LCL\MARKETING\2. Dr RENAUD\3. IMAGES\5. PLANTES\Actifs clés\3. carrés\Framboise3.jpg"/>
          <p:cNvPicPr>
            <a:picLocks noChangeAspect="1" noChangeArrowheads="1"/>
          </p:cNvPicPr>
          <p:nvPr/>
        </p:nvPicPr>
        <p:blipFill>
          <a:blip r:embed="rId6" cstate="print"/>
          <a:srcRect/>
          <a:stretch>
            <a:fillRect/>
          </a:stretch>
        </p:blipFill>
        <p:spPr bwMode="auto">
          <a:xfrm>
            <a:off x="236523" y="8070636"/>
            <a:ext cx="288000" cy="288000"/>
          </a:xfrm>
          <a:prstGeom prst="ellipse">
            <a:avLst/>
          </a:prstGeom>
          <a:noFill/>
        </p:spPr>
      </p:pic>
      <p:sp>
        <p:nvSpPr>
          <p:cNvPr id="38" name="ZoneTexte 37"/>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41" name="Rectangle 31"/>
          <p:cNvSpPr>
            <a:spLocks noChangeArrowheads="1"/>
          </p:cNvSpPr>
          <p:nvPr/>
        </p:nvSpPr>
        <p:spPr bwMode="auto">
          <a:xfrm>
            <a:off x="1637719" y="1004190"/>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LAIT DÉMAQUILLANT FRAMBOISE</a:t>
            </a:r>
            <a:endParaRPr lang="fr-FR" sz="2000" b="1" dirty="0">
              <a:solidFill>
                <a:srgbClr val="DC006B"/>
              </a:solidFill>
              <a:latin typeface="Calibri" panose="020F0502020204030204" pitchFamily="34" charset="0"/>
            </a:endParaRPr>
          </a:p>
        </p:txBody>
      </p:sp>
      <p:sp>
        <p:nvSpPr>
          <p:cNvPr id="42" name="Rectangle 41"/>
          <p:cNvSpPr>
            <a:spLocks noChangeArrowheads="1"/>
          </p:cNvSpPr>
          <p:nvPr/>
        </p:nvSpPr>
        <p:spPr bwMode="auto">
          <a:xfrm>
            <a:off x="222531" y="4958596"/>
            <a:ext cx="1122454" cy="400110"/>
          </a:xfrm>
          <a:prstGeom prst="rect">
            <a:avLst/>
          </a:prstGeom>
          <a:solidFill>
            <a:srgbClr val="DC006B"/>
          </a:solidFill>
          <a:ln w="9525">
            <a:noFill/>
            <a:miter lim="800000"/>
            <a:headEnd/>
            <a:tailEnd/>
          </a:ln>
        </p:spPr>
        <p:txBody>
          <a:bodyPr wrap="square">
            <a:spAutoFit/>
          </a:bodyPr>
          <a:lstStyle/>
          <a:p>
            <a:pPr algn="ctr"/>
            <a:r>
              <a:rPr lang="fr-FR" sz="1000" dirty="0">
                <a:solidFill>
                  <a:schemeClr val="bg1"/>
                </a:solidFill>
                <a:latin typeface="Calibri" panose="020F0502020204030204" pitchFamily="34" charset="0"/>
                <a:sym typeface="Wingdings" pitchFamily="2" charset="2"/>
              </a:rPr>
              <a:t>Tube </a:t>
            </a:r>
            <a:r>
              <a:rPr lang="fr-FR" sz="1000" dirty="0" smtClean="0">
                <a:solidFill>
                  <a:schemeClr val="bg1"/>
                </a:solidFill>
                <a:latin typeface="Calibri" panose="020F0502020204030204" pitchFamily="34" charset="0"/>
                <a:sym typeface="Wingdings" pitchFamily="2" charset="2"/>
              </a:rPr>
              <a:t>200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VDR0054-00</a:t>
            </a:r>
          </a:p>
        </p:txBody>
      </p:sp>
      <p:sp>
        <p:nvSpPr>
          <p:cNvPr id="46" name="Arc 45"/>
          <p:cNvSpPr/>
          <p:nvPr/>
        </p:nvSpPr>
        <p:spPr>
          <a:xfrm>
            <a:off x="268411" y="6964465"/>
            <a:ext cx="2560638" cy="2442299"/>
          </a:xfrm>
          <a:prstGeom prst="arc">
            <a:avLst>
              <a:gd name="adj1" fmla="val 13122965"/>
              <a:gd name="adj2" fmla="val 8325579"/>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47" name="Text Box 16"/>
          <p:cNvSpPr txBox="1">
            <a:spLocks noChangeArrowheads="1"/>
          </p:cNvSpPr>
          <p:nvPr/>
        </p:nvSpPr>
        <p:spPr bwMode="auto">
          <a:xfrm>
            <a:off x="966911" y="7107319"/>
            <a:ext cx="1163638"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48" name="Text Box 16"/>
          <p:cNvSpPr txBox="1">
            <a:spLocks noChangeArrowheads="1"/>
          </p:cNvSpPr>
          <p:nvPr/>
        </p:nvSpPr>
        <p:spPr bwMode="auto">
          <a:xfrm>
            <a:off x="2959099" y="7093842"/>
            <a:ext cx="1428750"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UTILISATION</a:t>
            </a:r>
            <a:endParaRPr lang="fr-FR" sz="1400" dirty="0">
              <a:solidFill>
                <a:srgbClr val="DC006B"/>
              </a:solidFill>
              <a:latin typeface="Calibri" panose="020F0502020204030204" pitchFamily="34" charset="0"/>
              <a:sym typeface="Wingdings" pitchFamily="2" charset="2"/>
            </a:endParaRPr>
          </a:p>
        </p:txBody>
      </p:sp>
      <p:sp>
        <p:nvSpPr>
          <p:cNvPr id="2" name="Rectangle 1"/>
          <p:cNvSpPr/>
          <p:nvPr/>
        </p:nvSpPr>
        <p:spPr>
          <a:xfrm>
            <a:off x="-4368246" y="4442638"/>
            <a:ext cx="3429000" cy="400110"/>
          </a:xfrm>
          <a:prstGeom prst="rect">
            <a:avLst/>
          </a:prstGeom>
        </p:spPr>
        <p:txBody>
          <a:bodyPr>
            <a:spAutoFit/>
          </a:bodyPr>
          <a:lstStyle/>
          <a:p>
            <a:pPr algn="ctr"/>
            <a:r>
              <a:rPr lang="fr-FR" sz="1000" dirty="0">
                <a:solidFill>
                  <a:schemeClr val="bg1"/>
                </a:solidFill>
                <a:latin typeface="Calibri" panose="020F0502020204030204" pitchFamily="34" charset="0"/>
              </a:rPr>
              <a:t>Flacon 400 ml</a:t>
            </a:r>
          </a:p>
          <a:p>
            <a:pPr algn="ctr"/>
            <a:r>
              <a:rPr lang="fr-FR" sz="1000" dirty="0">
                <a:solidFill>
                  <a:schemeClr val="bg1"/>
                </a:solidFill>
                <a:latin typeface="Calibri" panose="020F0502020204030204" pitchFamily="34" charset="0"/>
              </a:rPr>
              <a:t>REF : CDR0054-00</a:t>
            </a:r>
          </a:p>
        </p:txBody>
      </p:sp>
      <p:sp>
        <p:nvSpPr>
          <p:cNvPr id="37" name="Rectangle 36"/>
          <p:cNvSpPr>
            <a:spLocks noChangeArrowheads="1"/>
          </p:cNvSpPr>
          <p:nvPr/>
        </p:nvSpPr>
        <p:spPr bwMode="auto">
          <a:xfrm>
            <a:off x="202864" y="5395314"/>
            <a:ext cx="1122454" cy="400110"/>
          </a:xfrm>
          <a:prstGeom prst="rect">
            <a:avLst/>
          </a:prstGeom>
          <a:solidFill>
            <a:srgbClr val="DC006B"/>
          </a:solidFill>
          <a:ln w="9525">
            <a:noFill/>
            <a:miter lim="800000"/>
            <a:headEnd/>
            <a:tailEnd/>
          </a:ln>
        </p:spPr>
        <p:txBody>
          <a:bodyPr wrap="square">
            <a:spAutoFit/>
          </a:bodyPr>
          <a:lstStyle/>
          <a:p>
            <a:pPr algn="ctr"/>
            <a:r>
              <a:rPr lang="fr-FR" sz="1000" dirty="0">
                <a:solidFill>
                  <a:schemeClr val="bg1"/>
                </a:solidFill>
                <a:latin typeface="Calibri" panose="020F0502020204030204" pitchFamily="34" charset="0"/>
              </a:rPr>
              <a:t>Flacon 400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CDR0054-00</a:t>
            </a:r>
            <a:endParaRPr lang="fr-FR" sz="1000" b="1" dirty="0">
              <a:solidFill>
                <a:schemeClr val="bg1"/>
              </a:solidFill>
              <a:latin typeface="Calibri" panose="020F0502020204030204" pitchFamily="34" charset="0"/>
            </a:endParaRPr>
          </a:p>
        </p:txBody>
      </p:sp>
      <p:grpSp>
        <p:nvGrpSpPr>
          <p:cNvPr id="43" name="Groupe 26"/>
          <p:cNvGrpSpPr>
            <a:grpSpLocks/>
          </p:cNvGrpSpPr>
          <p:nvPr/>
        </p:nvGrpSpPr>
        <p:grpSpPr bwMode="auto">
          <a:xfrm>
            <a:off x="639202" y="74722"/>
            <a:ext cx="1531937" cy="215900"/>
            <a:chOff x="188640" y="272480"/>
            <a:chExt cx="1531188" cy="216024"/>
          </a:xfrm>
        </p:grpSpPr>
        <p:sp>
          <p:nvSpPr>
            <p:cNvPr id="44" name="ZoneTexte 43"/>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45" name="Connecteur droit 44"/>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49" name="Connecteur droit 48"/>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3" name="Image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58683" y="1192662"/>
            <a:ext cx="1184824" cy="371025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540028" y="5910527"/>
            <a:ext cx="6089372" cy="863600"/>
          </a:xfrm>
          <a:prstGeom prst="rect">
            <a:avLst/>
          </a:prstGeom>
          <a:solidFill>
            <a:schemeClr val="bg1"/>
          </a:solid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fr-FR">
              <a:latin typeface="Century Gothic" pitchFamily="34" charset="0"/>
            </a:endParaRPr>
          </a:p>
        </p:txBody>
      </p:sp>
      <p:sp>
        <p:nvSpPr>
          <p:cNvPr id="35" name="Rectangle 34"/>
          <p:cNvSpPr/>
          <p:nvPr/>
        </p:nvSpPr>
        <p:spPr>
          <a:xfrm>
            <a:off x="1644459" y="1655440"/>
            <a:ext cx="4984941" cy="3574901"/>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alibri" panose="020F0502020204030204" pitchFamily="34" charset="0"/>
            </a:endParaRPr>
          </a:p>
        </p:txBody>
      </p:sp>
      <p:sp>
        <p:nvSpPr>
          <p:cNvPr id="29700" name="Text Box 16"/>
          <p:cNvSpPr txBox="1">
            <a:spLocks noChangeArrowheads="1"/>
          </p:cNvSpPr>
          <p:nvPr/>
        </p:nvSpPr>
        <p:spPr bwMode="auto">
          <a:xfrm>
            <a:off x="1677120" y="1724057"/>
            <a:ext cx="4445868" cy="309060"/>
          </a:xfrm>
          <a:prstGeom prst="rect">
            <a:avLst/>
          </a:prstGeom>
          <a:noFill/>
          <a:ln w="9525">
            <a:noFill/>
            <a:miter lim="800000"/>
            <a:headEnd/>
            <a:tailEnd/>
          </a:ln>
        </p:spPr>
        <p:txBody>
          <a:bodyPr wrap="square" lIns="91426" tIns="45714" rIns="91426" bIns="45714">
            <a:spAutoFit/>
          </a:bodyPr>
          <a:lstStyle/>
          <a:p>
            <a:pPr marL="3175">
              <a:spcBef>
                <a:spcPct val="10000"/>
              </a:spcBef>
            </a:pPr>
            <a:r>
              <a:rPr lang="fr-FR" sz="1400" u="sng" dirty="0" smtClean="0">
                <a:solidFill>
                  <a:srgbClr val="DC006B"/>
                </a:solidFill>
                <a:latin typeface="Calibri" panose="020F0502020204030204" pitchFamily="34" charset="0"/>
                <a:ea typeface="Arial Unicode MS" pitchFamily="34" charset="-128"/>
                <a:cs typeface="Arial Unicode MS" pitchFamily="34" charset="-128"/>
              </a:rPr>
              <a:t>LOTION DOUCE HYDRATATION </a:t>
            </a: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CONFORT</a:t>
            </a:r>
            <a:endParaRPr lang="fr-FR" sz="1400" b="1" dirty="0">
              <a:solidFill>
                <a:srgbClr val="DC006B"/>
              </a:solidFill>
              <a:latin typeface="Calibri" panose="020F0502020204030204" pitchFamily="34" charset="0"/>
              <a:sym typeface="Wingdings" pitchFamily="2" charset="2"/>
            </a:endParaRPr>
          </a:p>
        </p:txBody>
      </p:sp>
      <p:sp>
        <p:nvSpPr>
          <p:cNvPr id="13326" name="Text Box 10"/>
          <p:cNvSpPr txBox="1">
            <a:spLocks noChangeArrowheads="1"/>
          </p:cNvSpPr>
          <p:nvPr/>
        </p:nvSpPr>
        <p:spPr bwMode="auto">
          <a:xfrm>
            <a:off x="2235623" y="2526626"/>
            <a:ext cx="4265190" cy="553998"/>
          </a:xfrm>
          <a:prstGeom prst="rect">
            <a:avLst/>
          </a:prstGeom>
          <a:noFill/>
          <a:ln w="9525">
            <a:noFill/>
            <a:miter lim="800000"/>
            <a:headEnd/>
            <a:tailEnd/>
          </a:ln>
        </p:spPr>
        <p:txBody>
          <a:bodyPr wrap="square">
            <a:spAutoFit/>
          </a:bodyPr>
          <a:lstStyle/>
          <a:p>
            <a:pPr indent="-2730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EXTRAIT DE </a:t>
            </a:r>
            <a:r>
              <a:rPr lang="fr-FR" sz="1000" dirty="0" smtClean="0">
                <a:solidFill>
                  <a:srgbClr val="DC006B"/>
                </a:solidFill>
                <a:latin typeface="Calibri" panose="020F0502020204030204" pitchFamily="34" charset="0"/>
              </a:rPr>
              <a:t>FRAMBOISE BIO</a:t>
            </a:r>
            <a:endParaRPr lang="fr-FR" sz="1000" dirty="0">
              <a:solidFill>
                <a:srgbClr val="DC006B"/>
              </a:solidFill>
              <a:latin typeface="Calibri" panose="020F0502020204030204" pitchFamily="34" charset="0"/>
            </a:endParaRPr>
          </a:p>
          <a:p>
            <a:pPr marL="185738" indent="-185738" algn="just" fontAlgn="auto">
              <a:spcBef>
                <a:spcPts val="0"/>
              </a:spcBef>
              <a:spcAft>
                <a:spcPts val="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la Framboise est à la fois </a:t>
            </a:r>
            <a:r>
              <a:rPr lang="fr-FR" sz="1000" b="1" dirty="0">
                <a:solidFill>
                  <a:srgbClr val="404040"/>
                </a:solidFill>
                <a:latin typeface="Calibri" panose="020F0502020204030204" pitchFamily="34" charset="0"/>
                <a:sym typeface="Symbol" pitchFamily="18" charset="2"/>
              </a:rPr>
              <a:t>adoucissante </a:t>
            </a:r>
            <a:r>
              <a:rPr lang="fr-FR" sz="1000" dirty="0">
                <a:solidFill>
                  <a:srgbClr val="404040"/>
                </a:solidFill>
                <a:latin typeface="Calibri" panose="020F0502020204030204" pitchFamily="34" charset="0"/>
                <a:sym typeface="Symbol" pitchFamily="18" charset="2"/>
              </a:rPr>
              <a:t>et </a:t>
            </a:r>
            <a:r>
              <a:rPr lang="fr-FR" sz="1000" b="1" dirty="0">
                <a:solidFill>
                  <a:srgbClr val="404040"/>
                </a:solidFill>
                <a:latin typeface="Calibri" panose="020F0502020204030204" pitchFamily="34" charset="0"/>
                <a:sym typeface="Symbol" pitchFamily="18" charset="2"/>
              </a:rPr>
              <a:t>rafraîchissante</a:t>
            </a:r>
            <a:r>
              <a:rPr lang="fr-FR" sz="1000" dirty="0">
                <a:solidFill>
                  <a:srgbClr val="404040"/>
                </a:solidFill>
                <a:latin typeface="Calibri" panose="020F0502020204030204" pitchFamily="34" charset="0"/>
                <a:sym typeface="Symbol" pitchFamily="18" charset="2"/>
              </a:rPr>
              <a:t>.</a:t>
            </a:r>
          </a:p>
        </p:txBody>
      </p:sp>
      <p:sp>
        <p:nvSpPr>
          <p:cNvPr id="29703" name="Rectangle 53"/>
          <p:cNvSpPr>
            <a:spLocks noChangeArrowheads="1"/>
          </p:cNvSpPr>
          <p:nvPr/>
        </p:nvSpPr>
        <p:spPr bwMode="auto">
          <a:xfrm>
            <a:off x="2978435" y="7587723"/>
            <a:ext cx="2879725" cy="769441"/>
          </a:xfrm>
          <a:prstGeom prst="rect">
            <a:avLst/>
          </a:prstGeom>
          <a:noFill/>
          <a:ln w="9525">
            <a:noFill/>
            <a:miter lim="800000"/>
            <a:headEnd/>
            <a:tailEnd/>
          </a:ln>
        </p:spPr>
        <p:txBody>
          <a:bodyPr>
            <a:spAutoFit/>
          </a:bodyPr>
          <a:lstStyle/>
          <a:p>
            <a:pPr algn="just" defTabSz="911225"/>
            <a:r>
              <a:rPr lang="fr-FR" sz="1100" dirty="0">
                <a:solidFill>
                  <a:srgbClr val="404040"/>
                </a:solidFill>
                <a:latin typeface="Calibri" panose="020F0502020204030204" pitchFamily="34" charset="0"/>
                <a:cs typeface="Times New Roman" pitchFamily="18" charset="0"/>
                <a:sym typeface="Symbol" pitchFamily="18" charset="2"/>
              </a:rPr>
              <a:t>Appliquer à l’aide d’un coton sur le visage et sur le cou après le LAIT DÉMAQUILLANT FRAMBOISE.</a:t>
            </a:r>
          </a:p>
          <a:p>
            <a:pPr algn="just" defTabSz="911225"/>
            <a:r>
              <a:rPr lang="fr-FR" sz="1100" dirty="0">
                <a:solidFill>
                  <a:srgbClr val="404040"/>
                </a:solidFill>
                <a:latin typeface="Calibri" panose="020F0502020204030204" pitchFamily="34" charset="0"/>
                <a:cs typeface="Times New Roman" pitchFamily="18" charset="0"/>
                <a:sym typeface="Symbol" pitchFamily="18" charset="2"/>
              </a:rPr>
              <a:t>Inutile de rincer. </a:t>
            </a:r>
          </a:p>
        </p:txBody>
      </p:sp>
      <p:grpSp>
        <p:nvGrpSpPr>
          <p:cNvPr id="29704" name="Groupe 41"/>
          <p:cNvGrpSpPr>
            <a:grpSpLocks/>
          </p:cNvGrpSpPr>
          <p:nvPr/>
        </p:nvGrpSpPr>
        <p:grpSpPr bwMode="auto">
          <a:xfrm>
            <a:off x="665576" y="6017609"/>
            <a:ext cx="4857750" cy="515213"/>
            <a:chOff x="152400" y="6234119"/>
            <a:chExt cx="4857796" cy="516068"/>
          </a:xfrm>
        </p:grpSpPr>
        <p:sp>
          <p:nvSpPr>
            <p:cNvPr id="29727" name="Rectangle 38"/>
            <p:cNvSpPr>
              <a:spLocks noChangeArrowheads="1"/>
            </p:cNvSpPr>
            <p:nvPr/>
          </p:nvSpPr>
          <p:spPr bwMode="auto">
            <a:xfrm>
              <a:off x="152401" y="6488143"/>
              <a:ext cx="4857795" cy="262044"/>
            </a:xfrm>
            <a:prstGeom prst="rect">
              <a:avLst/>
            </a:prstGeom>
            <a:noFill/>
            <a:ln w="9525">
              <a:noFill/>
              <a:miter lim="800000"/>
              <a:headEnd/>
              <a:tailEnd/>
            </a:ln>
          </p:spPr>
          <p:txBody>
            <a:bodyPr>
              <a:spAutoFit/>
            </a:bodyPr>
            <a:lstStyle/>
            <a:p>
              <a:r>
                <a:rPr lang="fr-FR" sz="1100" b="1" dirty="0">
                  <a:solidFill>
                    <a:srgbClr val="404040"/>
                  </a:solidFill>
                  <a:latin typeface="Calibri" panose="020F0502020204030204" pitchFamily="34" charset="0"/>
                  <a:sym typeface="Wingdings" pitchFamily="2" charset="2"/>
                </a:rPr>
                <a:t>La peau est nette, confortable et resplendissante.</a:t>
              </a:r>
              <a:endParaRPr lang="fr-FR" sz="1100" b="1" dirty="0">
                <a:solidFill>
                  <a:srgbClr val="404040"/>
                </a:solidFill>
                <a:latin typeface="Calibri" panose="020F0502020204030204" pitchFamily="34" charset="0"/>
                <a:sym typeface="Symbol" pitchFamily="18" charset="2"/>
              </a:endParaRPr>
            </a:p>
          </p:txBody>
        </p:sp>
        <p:sp>
          <p:nvSpPr>
            <p:cNvPr id="29728" name="Text Box 16"/>
            <p:cNvSpPr txBox="1">
              <a:spLocks noChangeArrowheads="1"/>
            </p:cNvSpPr>
            <p:nvPr/>
          </p:nvSpPr>
          <p:spPr bwMode="auto">
            <a:xfrm>
              <a:off x="152400" y="6234119"/>
              <a:ext cx="2409825" cy="307820"/>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sym typeface="Wingdings" pitchFamily="2" charset="2"/>
                </a:rPr>
                <a:t>RÉSULTAT</a:t>
              </a:r>
              <a:endParaRPr lang="fr-FR" sz="1400" dirty="0">
                <a:solidFill>
                  <a:srgbClr val="DC006B"/>
                </a:solidFill>
                <a:latin typeface="Calibri" panose="020F0502020204030204" pitchFamily="34" charset="0"/>
                <a:sym typeface="Wingdings" pitchFamily="2" charset="2"/>
              </a:endParaRPr>
            </a:p>
          </p:txBody>
        </p:sp>
      </p:grpSp>
      <p:sp>
        <p:nvSpPr>
          <p:cNvPr id="29708" name="Rectangle 8"/>
          <p:cNvSpPr>
            <a:spLocks noChangeArrowheads="1"/>
          </p:cNvSpPr>
          <p:nvPr/>
        </p:nvSpPr>
        <p:spPr bwMode="auto">
          <a:xfrm>
            <a:off x="1621448" y="2284607"/>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Lotion tonique tout en gourmandise</a:t>
            </a:r>
            <a:endParaRPr lang="fr-FR" sz="1200" b="1" dirty="0">
              <a:solidFill>
                <a:srgbClr val="404040"/>
              </a:solidFill>
              <a:latin typeface="Calibri" panose="020F0502020204030204" pitchFamily="34" charset="0"/>
            </a:endParaRPr>
          </a:p>
        </p:txBody>
      </p:sp>
      <p:pic>
        <p:nvPicPr>
          <p:cNvPr id="29710" name="Picture 3" descr="P:\LCL\MARKETING\2. Dr RENAUD\3. IMAGES\5. PLANTES\Actifs clés\3. carrés\Framboise3.jpg"/>
          <p:cNvPicPr>
            <a:picLocks noChangeAspect="1" noChangeArrowheads="1"/>
          </p:cNvPicPr>
          <p:nvPr/>
        </p:nvPicPr>
        <p:blipFill>
          <a:blip r:embed="rId3" cstate="print"/>
          <a:srcRect/>
          <a:stretch>
            <a:fillRect/>
          </a:stretch>
        </p:blipFill>
        <p:spPr bwMode="auto">
          <a:xfrm>
            <a:off x="1896456" y="2619350"/>
            <a:ext cx="324991" cy="324991"/>
          </a:xfrm>
          <a:prstGeom prst="rect">
            <a:avLst/>
          </a:prstGeom>
          <a:noFill/>
          <a:ln w="9525">
            <a:noFill/>
            <a:miter lim="800000"/>
            <a:headEnd/>
            <a:tailEnd/>
          </a:ln>
        </p:spPr>
      </p:pic>
      <p:sp>
        <p:nvSpPr>
          <p:cNvPr id="29712" name="Rectangle 8"/>
          <p:cNvSpPr>
            <a:spLocks noChangeArrowheads="1"/>
          </p:cNvSpPr>
          <p:nvPr/>
        </p:nvSpPr>
        <p:spPr bwMode="auto">
          <a:xfrm>
            <a:off x="1624623" y="3289493"/>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Action hydratante</a:t>
            </a:r>
            <a:endParaRPr lang="fr-FR" sz="1200" b="1" dirty="0">
              <a:solidFill>
                <a:srgbClr val="404040"/>
              </a:solidFill>
              <a:latin typeface="Calibri" panose="020F0502020204030204" pitchFamily="34" charset="0"/>
            </a:endParaRPr>
          </a:p>
        </p:txBody>
      </p:sp>
      <p:sp>
        <p:nvSpPr>
          <p:cNvPr id="29713" name="Text Box 10"/>
          <p:cNvSpPr txBox="1">
            <a:spLocks noChangeArrowheads="1"/>
          </p:cNvSpPr>
          <p:nvPr/>
        </p:nvSpPr>
        <p:spPr bwMode="auto">
          <a:xfrm>
            <a:off x="2240533" y="3538352"/>
            <a:ext cx="4355530" cy="400110"/>
          </a:xfrm>
          <a:prstGeom prst="rect">
            <a:avLst/>
          </a:prstGeom>
          <a:noFill/>
          <a:ln w="9525">
            <a:noFill/>
            <a:miter lim="800000"/>
            <a:headEnd/>
            <a:tailEnd/>
          </a:ln>
        </p:spPr>
        <p:txBody>
          <a:bodyPr wrap="square">
            <a:spAutoFit/>
          </a:bodyPr>
          <a:lstStyle/>
          <a:p>
            <a:pPr marL="180975" indent="-180975" algn="just">
              <a:buClr>
                <a:srgbClr val="FF6600"/>
              </a:buClr>
            </a:pPr>
            <a:r>
              <a:rPr lang="fr-FR" sz="1000" dirty="0">
                <a:solidFill>
                  <a:srgbClr val="DC006B"/>
                </a:solidFill>
                <a:latin typeface="Calibri" panose="020F0502020204030204" pitchFamily="34" charset="0"/>
                <a:sym typeface="Symbol" pitchFamily="18" charset="2"/>
              </a:rPr>
              <a:t>ACIDE ASPARTIQUE</a:t>
            </a:r>
          </a:p>
          <a:p>
            <a:pPr marL="180975" indent="-180975" algn="just">
              <a:buClr>
                <a:srgbClr val="DC006B"/>
              </a:buClr>
              <a:buFont typeface="Arial" panose="020B0604020202020204" pitchFamily="34" charset="0"/>
              <a:buChar char="•"/>
            </a:pPr>
            <a:r>
              <a:rPr lang="fr-FR" sz="1000" dirty="0">
                <a:solidFill>
                  <a:srgbClr val="404040"/>
                </a:solidFill>
                <a:latin typeface="Calibri" panose="020F0502020204030204" pitchFamily="34" charset="0"/>
              </a:rPr>
              <a:t>Constituant naturel de la peau, il lui offre une </a:t>
            </a:r>
            <a:r>
              <a:rPr lang="fr-FR" sz="1000" b="1" dirty="0">
                <a:solidFill>
                  <a:srgbClr val="404040"/>
                </a:solidFill>
                <a:latin typeface="Calibri" panose="020F0502020204030204" pitchFamily="34" charset="0"/>
              </a:rPr>
              <a:t>hydratation</a:t>
            </a:r>
            <a:r>
              <a:rPr lang="fr-FR" sz="1000" dirty="0">
                <a:solidFill>
                  <a:srgbClr val="404040"/>
                </a:solidFill>
                <a:latin typeface="Calibri" panose="020F0502020204030204" pitchFamily="34" charset="0"/>
              </a:rPr>
              <a:t> longue durée.</a:t>
            </a:r>
          </a:p>
        </p:txBody>
      </p:sp>
      <p:pic>
        <p:nvPicPr>
          <p:cNvPr id="29714" name="Picture 42" descr="P:\LCL\MARKETING\2. Dr RENAUD\3. IMAGES\5. PLANTES\Actifs\Acide hyaluronique carré.jpg"/>
          <p:cNvPicPr>
            <a:picLocks noChangeAspect="1" noChangeArrowheads="1"/>
          </p:cNvPicPr>
          <p:nvPr/>
        </p:nvPicPr>
        <p:blipFill>
          <a:blip r:embed="rId4" cstate="print"/>
          <a:srcRect/>
          <a:stretch>
            <a:fillRect/>
          </a:stretch>
        </p:blipFill>
        <p:spPr bwMode="auto">
          <a:xfrm>
            <a:off x="1896456" y="3560738"/>
            <a:ext cx="324991" cy="324991"/>
          </a:xfrm>
          <a:prstGeom prst="rect">
            <a:avLst/>
          </a:prstGeom>
          <a:noFill/>
          <a:ln w="9525">
            <a:noFill/>
            <a:miter lim="800000"/>
            <a:headEnd/>
            <a:tailEnd/>
          </a:ln>
        </p:spPr>
      </p:pic>
      <p:sp>
        <p:nvSpPr>
          <p:cNvPr id="29715" name="Text Box 10"/>
          <p:cNvSpPr txBox="1">
            <a:spLocks noChangeArrowheads="1"/>
          </p:cNvSpPr>
          <p:nvPr/>
        </p:nvSpPr>
        <p:spPr bwMode="auto">
          <a:xfrm>
            <a:off x="2229273" y="4509902"/>
            <a:ext cx="4265190" cy="400110"/>
          </a:xfrm>
          <a:prstGeom prst="rect">
            <a:avLst/>
          </a:prstGeom>
          <a:noFill/>
          <a:ln w="9525">
            <a:noFill/>
            <a:miter lim="800000"/>
            <a:headEnd/>
            <a:tailEnd/>
          </a:ln>
        </p:spPr>
        <p:txBody>
          <a:bodyPr wrap="square">
            <a:spAutoFit/>
          </a:bodyPr>
          <a:lstStyle/>
          <a:p>
            <a:pPr marL="177800" indent="-177800" algn="just">
              <a:buClr>
                <a:srgbClr val="DC006B"/>
              </a:buClr>
            </a:pPr>
            <a:r>
              <a:rPr lang="fr-FR" sz="1000" dirty="0">
                <a:solidFill>
                  <a:srgbClr val="DC006B"/>
                </a:solidFill>
                <a:latin typeface="Calibri" panose="020F0502020204030204" pitchFamily="34" charset="0"/>
                <a:sym typeface="Symbol" pitchFamily="18" charset="2"/>
              </a:rPr>
              <a:t>ALLANTOINE</a:t>
            </a:r>
            <a:endParaRPr lang="fr-FR" sz="1000" dirty="0">
              <a:solidFill>
                <a:srgbClr val="003B5A"/>
              </a:solidFill>
              <a:latin typeface="Calibri" panose="020F0502020204030204" pitchFamily="34" charset="0"/>
            </a:endParaRPr>
          </a:p>
          <a:p>
            <a:pPr marL="177800" indent="-177800" algn="just">
              <a:buClr>
                <a:srgbClr val="DC006B"/>
              </a:buClr>
              <a:buFont typeface="Arial" panose="020B0604020202020204" pitchFamily="34" charset="0"/>
              <a:buChar char="•"/>
            </a:pPr>
            <a:r>
              <a:rPr lang="fr-FR" sz="1000" dirty="0">
                <a:solidFill>
                  <a:srgbClr val="404040"/>
                </a:solidFill>
                <a:latin typeface="Calibri" panose="020F0502020204030204" pitchFamily="34" charset="0"/>
              </a:rPr>
              <a:t>Reconnu pour ses vertus </a:t>
            </a:r>
            <a:r>
              <a:rPr lang="fr-FR" sz="1000" b="1" dirty="0">
                <a:solidFill>
                  <a:srgbClr val="404040"/>
                </a:solidFill>
                <a:latin typeface="Calibri" panose="020F0502020204030204" pitchFamily="34" charset="0"/>
                <a:sym typeface="Symbol" pitchFamily="18" charset="2"/>
              </a:rPr>
              <a:t>apaisantes, </a:t>
            </a:r>
            <a:r>
              <a:rPr lang="fr-FR" sz="1000" b="1" dirty="0" err="1">
                <a:solidFill>
                  <a:srgbClr val="404040"/>
                </a:solidFill>
                <a:latin typeface="Calibri" panose="020F0502020204030204" pitchFamily="34" charset="0"/>
                <a:sym typeface="Symbol" pitchFamily="18" charset="2"/>
              </a:rPr>
              <a:t>régénérantes</a:t>
            </a:r>
            <a:r>
              <a:rPr lang="fr-FR" sz="1000" b="1" dirty="0">
                <a:solidFill>
                  <a:srgbClr val="404040"/>
                </a:solidFill>
                <a:latin typeface="Calibri" panose="020F0502020204030204" pitchFamily="34" charset="0"/>
                <a:sym typeface="Symbol" pitchFamily="18" charset="2"/>
              </a:rPr>
              <a:t> et adoucissantes.</a:t>
            </a:r>
          </a:p>
        </p:txBody>
      </p:sp>
      <p:pic>
        <p:nvPicPr>
          <p:cNvPr id="29716" name="Picture 3" descr="P:\LCL\MARKETING\2. Dr RENAUD\3. IMAGES\5. PLANTES\Actifs\allantoine carré.jpg"/>
          <p:cNvPicPr>
            <a:picLocks noChangeAspect="1" noChangeArrowheads="1"/>
          </p:cNvPicPr>
          <p:nvPr/>
        </p:nvPicPr>
        <p:blipFill>
          <a:blip r:embed="rId5" cstate="print"/>
          <a:srcRect/>
          <a:stretch>
            <a:fillRect/>
          </a:stretch>
        </p:blipFill>
        <p:spPr bwMode="auto">
          <a:xfrm>
            <a:off x="1896456" y="4532283"/>
            <a:ext cx="324991" cy="326584"/>
          </a:xfrm>
          <a:prstGeom prst="rect">
            <a:avLst/>
          </a:prstGeom>
          <a:noFill/>
          <a:ln w="9525">
            <a:noFill/>
            <a:miter lim="800000"/>
            <a:headEnd/>
            <a:tailEnd/>
          </a:ln>
        </p:spPr>
      </p:pic>
      <p:sp>
        <p:nvSpPr>
          <p:cNvPr id="29717" name="Rectangle 8"/>
          <p:cNvSpPr>
            <a:spLocks noChangeArrowheads="1"/>
          </p:cNvSpPr>
          <p:nvPr/>
        </p:nvSpPr>
        <p:spPr bwMode="auto">
          <a:xfrm>
            <a:off x="1603636" y="4265807"/>
            <a:ext cx="4373301"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Et tout en douceur </a:t>
            </a:r>
            <a:endParaRPr lang="fr-FR" sz="1200" b="1" dirty="0">
              <a:solidFill>
                <a:srgbClr val="404040"/>
              </a:solidFill>
              <a:latin typeface="Calibri" panose="020F0502020204030204" pitchFamily="34" charset="0"/>
            </a:endParaRPr>
          </a:p>
        </p:txBody>
      </p:sp>
      <p:sp>
        <p:nvSpPr>
          <p:cNvPr id="29722" name="Text Box 9"/>
          <p:cNvSpPr txBox="1">
            <a:spLocks noChangeArrowheads="1"/>
          </p:cNvSpPr>
          <p:nvPr/>
        </p:nvSpPr>
        <p:spPr bwMode="auto">
          <a:xfrm>
            <a:off x="715963" y="7621283"/>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42" name="Picture 3" descr="P:\LCL\MARKETING\2. Dr RENAUD\3. IMAGES\5. PLANTES\Actifs clés\3. carrés\Framboise3.jpg"/>
          <p:cNvPicPr>
            <a:picLocks noChangeAspect="1" noChangeArrowheads="1"/>
          </p:cNvPicPr>
          <p:nvPr/>
        </p:nvPicPr>
        <p:blipFill>
          <a:blip r:embed="rId6" cstate="print"/>
          <a:srcRect/>
          <a:stretch>
            <a:fillRect/>
          </a:stretch>
        </p:blipFill>
        <p:spPr bwMode="auto">
          <a:xfrm>
            <a:off x="251280" y="7648683"/>
            <a:ext cx="288000" cy="288000"/>
          </a:xfrm>
          <a:prstGeom prst="ellipse">
            <a:avLst/>
          </a:prstGeom>
          <a:noFill/>
        </p:spPr>
      </p:pic>
      <p:sp>
        <p:nvSpPr>
          <p:cNvPr id="43" name="Text Box 9"/>
          <p:cNvSpPr txBox="1">
            <a:spLocks noChangeArrowheads="1"/>
          </p:cNvSpPr>
          <p:nvPr/>
        </p:nvSpPr>
        <p:spPr bwMode="auto">
          <a:xfrm>
            <a:off x="737229" y="7994663"/>
            <a:ext cx="1476375" cy="422843"/>
          </a:xfrm>
          <a:prstGeom prst="rect">
            <a:avLst/>
          </a:prstGeom>
          <a:noFill/>
          <a:ln w="9525">
            <a:noFill/>
            <a:miter lim="800000"/>
            <a:headEnd/>
            <a:tailEnd/>
          </a:ln>
        </p:spPr>
        <p:txBody>
          <a:bodyPr lIns="83472" tIns="41737" rIns="83472" bIns="41737">
            <a:spAutoFit/>
          </a:bodyPr>
          <a:lstStyle/>
          <a:p>
            <a:pPr defTabSz="835025">
              <a:spcAft>
                <a:spcPts val="1800"/>
              </a:spcAft>
            </a:pPr>
            <a:r>
              <a:rPr lang="fr-FR" sz="1100" dirty="0">
                <a:solidFill>
                  <a:srgbClr val="404040"/>
                </a:solidFill>
                <a:latin typeface="Calibri" panose="020F0502020204030204" pitchFamily="34" charset="0"/>
                <a:sym typeface="Symbol" pitchFamily="18" charset="2"/>
              </a:rPr>
              <a:t>Texture aqueuse </a:t>
            </a:r>
            <a:r>
              <a:rPr lang="fr-FR" sz="1100" dirty="0" smtClean="0">
                <a:solidFill>
                  <a:srgbClr val="404040"/>
                </a:solidFill>
                <a:latin typeface="Calibri" panose="020F0502020204030204" pitchFamily="34" charset="0"/>
                <a:sym typeface="Symbol" pitchFamily="18" charset="2"/>
              </a:rPr>
              <a:t>translucide</a:t>
            </a:r>
            <a:endParaRPr lang="fr-FR" sz="1100" i="1" dirty="0">
              <a:solidFill>
                <a:srgbClr val="404040"/>
              </a:solidFill>
              <a:latin typeface="Calibri" panose="020F0502020204030204" pitchFamily="34" charset="0"/>
            </a:endParaRPr>
          </a:p>
        </p:txBody>
      </p:sp>
      <p:pic>
        <p:nvPicPr>
          <p:cNvPr id="44" name="Picture 6" descr="P:\LCL\MARKETING\2. Dr RENAUD\3. IMAGES\2. PRODUITS\1. VISAGE\1. HYDRATANTS\4. texture\eau demaq.jpg"/>
          <p:cNvPicPr>
            <a:picLocks noChangeAspect="1" noChangeArrowheads="1"/>
          </p:cNvPicPr>
          <p:nvPr/>
        </p:nvPicPr>
        <p:blipFill>
          <a:blip r:embed="rId7" cstate="print">
            <a:grayscl/>
          </a:blip>
          <a:srcRect/>
          <a:stretch>
            <a:fillRect/>
          </a:stretch>
        </p:blipFill>
        <p:spPr bwMode="auto">
          <a:xfrm>
            <a:off x="243823" y="8091480"/>
            <a:ext cx="288000" cy="288000"/>
          </a:xfrm>
          <a:prstGeom prst="ellipse">
            <a:avLst/>
          </a:prstGeom>
          <a:noFill/>
        </p:spPr>
      </p:pic>
      <p:sp>
        <p:nvSpPr>
          <p:cNvPr id="45" name="ZoneTexte 44"/>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46" name="Rectangle 31"/>
          <p:cNvSpPr>
            <a:spLocks noChangeArrowheads="1"/>
          </p:cNvSpPr>
          <p:nvPr/>
        </p:nvSpPr>
        <p:spPr bwMode="auto">
          <a:xfrm>
            <a:off x="1621448" y="1017266"/>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LOTION TONIQUE FRAMBOISE</a:t>
            </a:r>
            <a:endParaRPr lang="fr-FR" sz="2000" b="1" dirty="0">
              <a:solidFill>
                <a:srgbClr val="DC006B"/>
              </a:solidFill>
              <a:latin typeface="Calibri" panose="020F0502020204030204" pitchFamily="34" charset="0"/>
            </a:endParaRPr>
          </a:p>
        </p:txBody>
      </p:sp>
      <p:sp>
        <p:nvSpPr>
          <p:cNvPr id="47" name="Arc 46"/>
          <p:cNvSpPr/>
          <p:nvPr/>
        </p:nvSpPr>
        <p:spPr>
          <a:xfrm>
            <a:off x="268411" y="6897803"/>
            <a:ext cx="2560638" cy="2508962"/>
          </a:xfrm>
          <a:prstGeom prst="arc">
            <a:avLst>
              <a:gd name="adj1" fmla="val 13122965"/>
              <a:gd name="adj2" fmla="val 8285497"/>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48" name="Rectangle 47"/>
          <p:cNvSpPr>
            <a:spLocks noChangeArrowheads="1"/>
          </p:cNvSpPr>
          <p:nvPr/>
        </p:nvSpPr>
        <p:spPr bwMode="auto">
          <a:xfrm>
            <a:off x="199106" y="5007364"/>
            <a:ext cx="1142334"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Flacon 200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VDR0055-00</a:t>
            </a:r>
            <a:endParaRPr lang="fr-FR" sz="1000" b="1" dirty="0">
              <a:solidFill>
                <a:schemeClr val="bg1"/>
              </a:solidFill>
              <a:latin typeface="Calibri" panose="020F0502020204030204" pitchFamily="34" charset="0"/>
            </a:endParaRPr>
          </a:p>
        </p:txBody>
      </p:sp>
      <p:sp>
        <p:nvSpPr>
          <p:cNvPr id="50" name="Text Box 16"/>
          <p:cNvSpPr txBox="1">
            <a:spLocks noChangeArrowheads="1"/>
          </p:cNvSpPr>
          <p:nvPr/>
        </p:nvSpPr>
        <p:spPr bwMode="auto">
          <a:xfrm>
            <a:off x="966911" y="7070743"/>
            <a:ext cx="1163638"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51" name="Text Box 16"/>
          <p:cNvSpPr txBox="1">
            <a:spLocks noChangeArrowheads="1"/>
          </p:cNvSpPr>
          <p:nvPr/>
        </p:nvSpPr>
        <p:spPr bwMode="auto">
          <a:xfrm>
            <a:off x="2959099" y="7045074"/>
            <a:ext cx="1428750"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UTILISATION</a:t>
            </a:r>
            <a:endParaRPr lang="fr-FR" sz="1400" dirty="0">
              <a:solidFill>
                <a:srgbClr val="DC006B"/>
              </a:solidFill>
              <a:latin typeface="Calibri" panose="020F0502020204030204" pitchFamily="34" charset="0"/>
              <a:sym typeface="Wingdings" pitchFamily="2" charset="2"/>
            </a:endParaRPr>
          </a:p>
        </p:txBody>
      </p:sp>
      <p:sp>
        <p:nvSpPr>
          <p:cNvPr id="38" name="Rectangle 37"/>
          <p:cNvSpPr>
            <a:spLocks noChangeArrowheads="1"/>
          </p:cNvSpPr>
          <p:nvPr/>
        </p:nvSpPr>
        <p:spPr bwMode="auto">
          <a:xfrm>
            <a:off x="199106" y="5444082"/>
            <a:ext cx="1142334" cy="400110"/>
          </a:xfrm>
          <a:prstGeom prst="rect">
            <a:avLst/>
          </a:prstGeom>
          <a:solidFill>
            <a:srgbClr val="DC006B"/>
          </a:solidFill>
          <a:ln w="9525">
            <a:noFill/>
            <a:miter lim="800000"/>
            <a:headEnd/>
            <a:tailEnd/>
          </a:ln>
        </p:spPr>
        <p:txBody>
          <a:bodyPr wrap="square">
            <a:spAutoFit/>
          </a:bodyPr>
          <a:lstStyle/>
          <a:p>
            <a:pPr algn="ctr"/>
            <a:r>
              <a:rPr lang="fr-FR" sz="1000" dirty="0">
                <a:solidFill>
                  <a:schemeClr val="bg1"/>
                </a:solidFill>
                <a:latin typeface="Calibri" panose="020F0502020204030204" pitchFamily="34" charset="0"/>
              </a:rPr>
              <a:t>Flacon 400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CDR0055-00</a:t>
            </a:r>
            <a:endParaRPr lang="fr-FR" sz="1000" b="1" dirty="0">
              <a:solidFill>
                <a:schemeClr val="bg1"/>
              </a:solidFill>
              <a:latin typeface="Calibri" panose="020F0502020204030204" pitchFamily="34" charset="0"/>
            </a:endParaRPr>
          </a:p>
        </p:txBody>
      </p:sp>
      <p:grpSp>
        <p:nvGrpSpPr>
          <p:cNvPr id="36" name="Groupe 26"/>
          <p:cNvGrpSpPr>
            <a:grpSpLocks/>
          </p:cNvGrpSpPr>
          <p:nvPr/>
        </p:nvGrpSpPr>
        <p:grpSpPr bwMode="auto">
          <a:xfrm>
            <a:off x="639202" y="74722"/>
            <a:ext cx="1531937" cy="215900"/>
            <a:chOff x="188640" y="272480"/>
            <a:chExt cx="1531188" cy="216024"/>
          </a:xfrm>
        </p:grpSpPr>
        <p:sp>
          <p:nvSpPr>
            <p:cNvPr id="49" name="ZoneTexte 48"/>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52" name="Connecteur droit 51"/>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53" name="Connecteur droit 52"/>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53070" y="1328931"/>
            <a:ext cx="1216687" cy="3581081"/>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540029" y="6154432"/>
            <a:ext cx="6089371" cy="1090975"/>
          </a:xfrm>
          <a:prstGeom prst="rect">
            <a:avLst/>
          </a:prstGeom>
          <a:solidFill>
            <a:schemeClr val="bg1"/>
          </a:solid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fr-FR">
              <a:latin typeface="Century Gothic" pitchFamily="34" charset="0"/>
            </a:endParaRPr>
          </a:p>
        </p:txBody>
      </p:sp>
      <p:sp>
        <p:nvSpPr>
          <p:cNvPr id="32772" name="Text Box 16"/>
          <p:cNvSpPr txBox="1">
            <a:spLocks noChangeArrowheads="1"/>
          </p:cNvSpPr>
          <p:nvPr/>
        </p:nvSpPr>
        <p:spPr bwMode="auto">
          <a:xfrm>
            <a:off x="2889250" y="7739585"/>
            <a:ext cx="1428750"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UTILISATION</a:t>
            </a:r>
            <a:endParaRPr lang="fr-FR" sz="1400" dirty="0">
              <a:solidFill>
                <a:srgbClr val="DC006B"/>
              </a:solidFill>
              <a:latin typeface="Calibri" panose="020F0502020204030204" pitchFamily="34" charset="0"/>
              <a:sym typeface="Wingdings" pitchFamily="2" charset="2"/>
            </a:endParaRPr>
          </a:p>
        </p:txBody>
      </p:sp>
      <p:sp>
        <p:nvSpPr>
          <p:cNvPr id="32773" name="Rectangle 53"/>
          <p:cNvSpPr>
            <a:spLocks noChangeArrowheads="1"/>
          </p:cNvSpPr>
          <p:nvPr/>
        </p:nvSpPr>
        <p:spPr bwMode="auto">
          <a:xfrm>
            <a:off x="2889250" y="8053586"/>
            <a:ext cx="2857500" cy="430887"/>
          </a:xfrm>
          <a:prstGeom prst="rect">
            <a:avLst/>
          </a:prstGeom>
          <a:noFill/>
          <a:ln w="9525">
            <a:noFill/>
            <a:miter lim="800000"/>
            <a:headEnd/>
            <a:tailEnd/>
          </a:ln>
        </p:spPr>
        <p:txBody>
          <a:bodyPr>
            <a:spAutoFit/>
          </a:bodyPr>
          <a:lstStyle/>
          <a:p>
            <a:pPr algn="just" defTabSz="911225"/>
            <a:r>
              <a:rPr lang="fr-FR" sz="1100" dirty="0">
                <a:solidFill>
                  <a:srgbClr val="404040"/>
                </a:solidFill>
                <a:latin typeface="Calibri" panose="020F0502020204030204" pitchFamily="34" charset="0"/>
                <a:cs typeface="Times New Roman" pitchFamily="18" charset="0"/>
                <a:sym typeface="Symbol" pitchFamily="18" charset="2"/>
              </a:rPr>
              <a:t>Appliquer 1 à 2 pressions matin et/ou soir sur le visage et le cou, sous la crème de soin.</a:t>
            </a:r>
          </a:p>
        </p:txBody>
      </p:sp>
      <p:grpSp>
        <p:nvGrpSpPr>
          <p:cNvPr id="32774" name="Groupe 41"/>
          <p:cNvGrpSpPr>
            <a:grpSpLocks/>
          </p:cNvGrpSpPr>
          <p:nvPr/>
        </p:nvGrpSpPr>
        <p:grpSpPr bwMode="auto">
          <a:xfrm>
            <a:off x="653699" y="6190600"/>
            <a:ext cx="3442873" cy="685538"/>
            <a:chOff x="152400" y="6234117"/>
            <a:chExt cx="3020215" cy="683828"/>
          </a:xfrm>
        </p:grpSpPr>
        <p:sp>
          <p:nvSpPr>
            <p:cNvPr id="32814" name="Rectangle 38"/>
            <p:cNvSpPr>
              <a:spLocks noChangeArrowheads="1"/>
            </p:cNvSpPr>
            <p:nvPr/>
          </p:nvSpPr>
          <p:spPr bwMode="auto">
            <a:xfrm>
              <a:off x="152401" y="6488133"/>
              <a:ext cx="3020214" cy="429812"/>
            </a:xfrm>
            <a:prstGeom prst="rect">
              <a:avLst/>
            </a:prstGeom>
            <a:noFill/>
            <a:ln w="9525">
              <a:noFill/>
              <a:miter lim="800000"/>
              <a:headEnd/>
              <a:tailEnd/>
            </a:ln>
          </p:spPr>
          <p:txBody>
            <a:bodyPr wrap="square">
              <a:spAutoFit/>
            </a:bodyPr>
            <a:lstStyle/>
            <a:p>
              <a:pPr>
                <a:spcBef>
                  <a:spcPct val="50000"/>
                </a:spcBef>
                <a:buClr>
                  <a:srgbClr val="F668B2"/>
                </a:buClr>
              </a:pPr>
              <a:r>
                <a:rPr lang="fr-FR" sz="1100" b="1" dirty="0">
                  <a:solidFill>
                    <a:srgbClr val="404040"/>
                  </a:solidFill>
                  <a:latin typeface="Calibri" panose="020F0502020204030204" pitchFamily="34" charset="0"/>
                  <a:sym typeface="Wingdings" pitchFamily="2" charset="2"/>
                </a:rPr>
                <a:t>La peau est intensément </a:t>
              </a:r>
              <a:r>
                <a:rPr lang="fr-FR" sz="1100" b="1" dirty="0" smtClean="0">
                  <a:solidFill>
                    <a:srgbClr val="404040"/>
                  </a:solidFill>
                  <a:latin typeface="Calibri" panose="020F0502020204030204" pitchFamily="34" charset="0"/>
                  <a:sym typeface="Wingdings" pitchFamily="2" charset="2"/>
                </a:rPr>
                <a:t>hydratée, elle </a:t>
              </a:r>
              <a:r>
                <a:rPr lang="fr-FR" sz="1100" b="1" dirty="0">
                  <a:solidFill>
                    <a:srgbClr val="404040"/>
                  </a:solidFill>
                  <a:latin typeface="Calibri" panose="020F0502020204030204" pitchFamily="34" charset="0"/>
                  <a:sym typeface="Wingdings" pitchFamily="2" charset="2"/>
                </a:rPr>
                <a:t>retrouve souplesse et confort. Elle est lumineuse.</a:t>
              </a:r>
              <a:endParaRPr lang="fr-FR" sz="1100" b="1" dirty="0">
                <a:solidFill>
                  <a:srgbClr val="404040"/>
                </a:solidFill>
                <a:latin typeface="Calibri" panose="020F0502020204030204" pitchFamily="34" charset="0"/>
                <a:cs typeface="Times New Roman" pitchFamily="18" charset="0"/>
                <a:sym typeface="Symbol" pitchFamily="18" charset="2"/>
              </a:endParaRPr>
            </a:p>
          </p:txBody>
        </p:sp>
        <p:sp>
          <p:nvSpPr>
            <p:cNvPr id="32815" name="Text Box 16"/>
            <p:cNvSpPr txBox="1">
              <a:spLocks noChangeArrowheads="1"/>
            </p:cNvSpPr>
            <p:nvPr/>
          </p:nvSpPr>
          <p:spPr bwMode="auto">
            <a:xfrm>
              <a:off x="152400" y="6234117"/>
              <a:ext cx="2409825" cy="307820"/>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sym typeface="Wingdings" pitchFamily="2" charset="2"/>
                </a:rPr>
                <a:t>RÉSULTAT</a:t>
              </a:r>
              <a:endParaRPr lang="fr-FR" sz="1400" dirty="0">
                <a:solidFill>
                  <a:srgbClr val="DC006B"/>
                </a:solidFill>
                <a:latin typeface="Calibri" panose="020F0502020204030204" pitchFamily="34" charset="0"/>
                <a:sym typeface="Wingdings" pitchFamily="2" charset="2"/>
              </a:endParaRPr>
            </a:p>
          </p:txBody>
        </p:sp>
      </p:grpSp>
      <p:sp>
        <p:nvSpPr>
          <p:cNvPr id="32776" name="Text Box 9"/>
          <p:cNvSpPr txBox="1">
            <a:spLocks noChangeArrowheads="1"/>
          </p:cNvSpPr>
          <p:nvPr/>
        </p:nvSpPr>
        <p:spPr bwMode="auto">
          <a:xfrm>
            <a:off x="700088" y="8148542"/>
            <a:ext cx="1476375" cy="422843"/>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Texture gel rafraîchissante</a:t>
            </a:r>
            <a:endParaRPr lang="fr-FR" sz="1100" i="1" dirty="0">
              <a:solidFill>
                <a:srgbClr val="404040"/>
              </a:solidFill>
              <a:latin typeface="Calibri" panose="020F0502020204030204" pitchFamily="34" charset="0"/>
            </a:endParaRPr>
          </a:p>
        </p:txBody>
      </p:sp>
      <p:pic>
        <p:nvPicPr>
          <p:cNvPr id="32778" name="Image 41" descr="texture sérum frais framboise.gif"/>
          <p:cNvPicPr>
            <a:picLocks noChangeAspect="1"/>
          </p:cNvPicPr>
          <p:nvPr/>
        </p:nvPicPr>
        <p:blipFill>
          <a:blip r:embed="rId3" cstate="print">
            <a:duotone>
              <a:schemeClr val="accent3">
                <a:shade val="45000"/>
                <a:satMod val="135000"/>
              </a:schemeClr>
              <a:prstClr val="white"/>
            </a:duotone>
            <a:lum contrast="10000"/>
          </a:blip>
          <a:srcRect/>
          <a:stretch>
            <a:fillRect/>
          </a:stretch>
        </p:blipFill>
        <p:spPr bwMode="auto">
          <a:xfrm>
            <a:off x="155251" y="8196430"/>
            <a:ext cx="358775" cy="355600"/>
          </a:xfrm>
          <a:prstGeom prst="rect">
            <a:avLst/>
          </a:prstGeom>
          <a:noFill/>
          <a:ln w="9525">
            <a:noFill/>
            <a:miter lim="800000"/>
            <a:headEnd/>
            <a:tailEnd/>
          </a:ln>
        </p:spPr>
      </p:pic>
      <p:sp>
        <p:nvSpPr>
          <p:cNvPr id="32780" name="Text Box 16"/>
          <p:cNvSpPr txBox="1">
            <a:spLocks noChangeArrowheads="1"/>
          </p:cNvSpPr>
          <p:nvPr/>
        </p:nvSpPr>
        <p:spPr bwMode="auto">
          <a:xfrm>
            <a:off x="881994" y="7727067"/>
            <a:ext cx="1163638"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32781" name="Text Box 9"/>
          <p:cNvSpPr txBox="1">
            <a:spLocks noChangeArrowheads="1"/>
          </p:cNvSpPr>
          <p:nvPr/>
        </p:nvSpPr>
        <p:spPr bwMode="auto">
          <a:xfrm>
            <a:off x="700088" y="8640667"/>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45" name="Picture 3" descr="P:\LCL\MARKETING\2. Dr RENAUD\3. IMAGES\5. PLANTES\Actifs clés\3. carrés\Framboise3.jpg"/>
          <p:cNvPicPr>
            <a:picLocks noChangeAspect="1" noChangeArrowheads="1"/>
          </p:cNvPicPr>
          <p:nvPr/>
        </p:nvPicPr>
        <p:blipFill>
          <a:blip r:embed="rId4" cstate="print"/>
          <a:srcRect/>
          <a:stretch>
            <a:fillRect/>
          </a:stretch>
        </p:blipFill>
        <p:spPr bwMode="auto">
          <a:xfrm>
            <a:off x="205253" y="8618527"/>
            <a:ext cx="288000" cy="288000"/>
          </a:xfrm>
          <a:prstGeom prst="ellipse">
            <a:avLst/>
          </a:prstGeom>
          <a:noFill/>
        </p:spPr>
      </p:pic>
      <p:sp>
        <p:nvSpPr>
          <p:cNvPr id="42" name="Rectangle 41"/>
          <p:cNvSpPr/>
          <p:nvPr/>
        </p:nvSpPr>
        <p:spPr>
          <a:xfrm>
            <a:off x="1644459" y="1673496"/>
            <a:ext cx="4984941" cy="4216832"/>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entury Gothic" pitchFamily="34" charset="0"/>
            </a:endParaRPr>
          </a:p>
        </p:txBody>
      </p:sp>
      <p:sp>
        <p:nvSpPr>
          <p:cNvPr id="32785" name="Text Box 16"/>
          <p:cNvSpPr txBox="1">
            <a:spLocks noChangeArrowheads="1"/>
          </p:cNvSpPr>
          <p:nvPr/>
        </p:nvSpPr>
        <p:spPr bwMode="auto">
          <a:xfrm>
            <a:off x="1677120" y="1675411"/>
            <a:ext cx="4445868" cy="307764"/>
          </a:xfrm>
          <a:prstGeom prst="rect">
            <a:avLst/>
          </a:prstGeom>
          <a:noFill/>
          <a:ln w="9525">
            <a:noFill/>
            <a:miter lim="800000"/>
            <a:headEnd/>
            <a:tailEnd/>
          </a:ln>
        </p:spPr>
        <p:txBody>
          <a:bodyPr wrap="square" lIns="91426" tIns="45714" rIns="91426" bIns="45714">
            <a:spAutoFit/>
          </a:bodyPr>
          <a:lstStyle/>
          <a:p>
            <a:pPr marL="3175">
              <a:spcBef>
                <a:spcPct val="10000"/>
              </a:spcBef>
            </a:pPr>
            <a:r>
              <a:rPr lang="fr-FR" sz="1400" u="sng" dirty="0" smtClean="0">
                <a:solidFill>
                  <a:srgbClr val="DC006B"/>
                </a:solidFill>
                <a:latin typeface="Calibri" panose="020F0502020204030204" pitchFamily="34" charset="0"/>
                <a:ea typeface="Arial Unicode MS" pitchFamily="34" charset="-128"/>
                <a:cs typeface="Arial Unicode MS" pitchFamily="34" charset="-128"/>
                <a:sym typeface="Wingdings" pitchFamily="2" charset="2"/>
              </a:rPr>
              <a:t>SÉRUM </a:t>
            </a:r>
            <a:r>
              <a:rPr lang="fr-FR" sz="1400" b="1" u="sng" dirty="0" smtClean="0">
                <a:solidFill>
                  <a:srgbClr val="DC006B"/>
                </a:solidFill>
                <a:latin typeface="Calibri" panose="020F0502020204030204" pitchFamily="34" charset="0"/>
                <a:ea typeface="Arial Unicode MS" pitchFamily="34" charset="-128"/>
                <a:cs typeface="Arial Unicode MS" pitchFamily="34" charset="-128"/>
                <a:sym typeface="Wingdings" pitchFamily="2" charset="2"/>
              </a:rPr>
              <a:t>GOURMAND</a:t>
            </a:r>
            <a:r>
              <a:rPr lang="fr-FR" sz="1400" u="sng" dirty="0" smtClean="0">
                <a:solidFill>
                  <a:srgbClr val="DC006B"/>
                </a:solidFill>
                <a:latin typeface="Calibri" panose="020F0502020204030204" pitchFamily="34" charset="0"/>
                <a:ea typeface="Arial Unicode MS" pitchFamily="34" charset="-128"/>
                <a:cs typeface="Arial Unicode MS" pitchFamily="34" charset="-128"/>
                <a:sym typeface="Wingdings" pitchFamily="2" charset="2"/>
              </a:rPr>
              <a:t> DÉSALTÉRANT</a:t>
            </a:r>
            <a:endParaRPr lang="fr-FR" sz="1400" u="sng" dirty="0">
              <a:solidFill>
                <a:srgbClr val="DC006B"/>
              </a:solidFill>
              <a:latin typeface="Calibri" panose="020F0502020204030204" pitchFamily="34" charset="0"/>
              <a:ea typeface="Arial Unicode MS" pitchFamily="34" charset="-128"/>
              <a:cs typeface="Arial Unicode MS" pitchFamily="34" charset="-128"/>
              <a:sym typeface="Wingdings" pitchFamily="2" charset="2"/>
            </a:endParaRPr>
          </a:p>
        </p:txBody>
      </p:sp>
      <p:sp>
        <p:nvSpPr>
          <p:cNvPr id="46" name="Text Box 10"/>
          <p:cNvSpPr txBox="1">
            <a:spLocks noChangeArrowheads="1"/>
          </p:cNvSpPr>
          <p:nvPr/>
        </p:nvSpPr>
        <p:spPr bwMode="auto">
          <a:xfrm>
            <a:off x="2235623" y="3020801"/>
            <a:ext cx="4265190" cy="553998"/>
          </a:xfrm>
          <a:prstGeom prst="rect">
            <a:avLst/>
          </a:prstGeom>
          <a:noFill/>
          <a:ln w="9525">
            <a:noFill/>
            <a:miter lim="800000"/>
            <a:headEnd/>
            <a:tailEnd/>
          </a:ln>
        </p:spPr>
        <p:txBody>
          <a:bodyPr wrap="square">
            <a:spAutoFit/>
          </a:bodyPr>
          <a:lstStyle/>
          <a:p>
            <a:pPr indent="-2730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EXTRAIT DE FRAMBOISE BIO</a:t>
            </a:r>
          </a:p>
          <a:p>
            <a:pPr marL="185738" indent="-185738" algn="just" fontAlgn="auto">
              <a:spcBef>
                <a:spcPts val="0"/>
              </a:spcBef>
              <a:spcAft>
                <a:spcPts val="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la Framboise est </a:t>
            </a:r>
            <a:r>
              <a:rPr lang="fr-FR" sz="1000" b="1" dirty="0">
                <a:solidFill>
                  <a:srgbClr val="404040"/>
                </a:solidFill>
                <a:latin typeface="Calibri" panose="020F0502020204030204" pitchFamily="34" charset="0"/>
                <a:sym typeface="Symbol" pitchFamily="18" charset="2"/>
              </a:rPr>
              <a:t>rafraîchissante </a:t>
            </a:r>
            <a:r>
              <a:rPr lang="fr-FR" sz="1000" dirty="0">
                <a:solidFill>
                  <a:srgbClr val="404040"/>
                </a:solidFill>
                <a:latin typeface="Calibri" panose="020F0502020204030204" pitchFamily="34" charset="0"/>
                <a:sym typeface="Symbol" pitchFamily="18" charset="2"/>
              </a:rPr>
              <a:t>et</a:t>
            </a:r>
            <a:r>
              <a:rPr lang="fr-FR" sz="1000" b="1" dirty="0">
                <a:solidFill>
                  <a:srgbClr val="404040"/>
                </a:solidFill>
                <a:latin typeface="Calibri" panose="020F0502020204030204" pitchFamily="34" charset="0"/>
                <a:sym typeface="Symbol" pitchFamily="18" charset="2"/>
              </a:rPr>
              <a:t> douce </a:t>
            </a:r>
            <a:r>
              <a:rPr lang="fr-FR" sz="1000" dirty="0">
                <a:solidFill>
                  <a:srgbClr val="404040"/>
                </a:solidFill>
                <a:latin typeface="Calibri" panose="020F0502020204030204" pitchFamily="34" charset="0"/>
                <a:sym typeface="Symbol" pitchFamily="18" charset="2"/>
              </a:rPr>
              <a:t>pour la peau.</a:t>
            </a:r>
          </a:p>
        </p:txBody>
      </p:sp>
      <p:sp>
        <p:nvSpPr>
          <p:cNvPr id="32787" name="Rectangle 8"/>
          <p:cNvSpPr>
            <a:spLocks noChangeArrowheads="1"/>
          </p:cNvSpPr>
          <p:nvPr/>
        </p:nvSpPr>
        <p:spPr bwMode="auto">
          <a:xfrm>
            <a:off x="1621448" y="2794887"/>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Fraîcheur gourmande de la Framboise</a:t>
            </a:r>
            <a:endParaRPr lang="fr-FR" sz="1200" b="1" dirty="0">
              <a:solidFill>
                <a:srgbClr val="404040"/>
              </a:solidFill>
              <a:latin typeface="Calibri" panose="020F0502020204030204" pitchFamily="34" charset="0"/>
            </a:endParaRPr>
          </a:p>
        </p:txBody>
      </p:sp>
      <p:pic>
        <p:nvPicPr>
          <p:cNvPr id="32788" name="Picture 3" descr="P:\LCL\MARKETING\2. Dr RENAUD\3. IMAGES\5. PLANTES\Actifs clés\3. carrés\Framboise3.jpg"/>
          <p:cNvPicPr>
            <a:picLocks noChangeAspect="1" noChangeArrowheads="1"/>
          </p:cNvPicPr>
          <p:nvPr/>
        </p:nvPicPr>
        <p:blipFill>
          <a:blip r:embed="rId5" cstate="print"/>
          <a:srcRect/>
          <a:stretch>
            <a:fillRect/>
          </a:stretch>
        </p:blipFill>
        <p:spPr bwMode="auto">
          <a:xfrm>
            <a:off x="1832522" y="3125210"/>
            <a:ext cx="323201" cy="323201"/>
          </a:xfrm>
          <a:prstGeom prst="rect">
            <a:avLst/>
          </a:prstGeom>
          <a:noFill/>
          <a:ln w="9525">
            <a:noFill/>
            <a:miter lim="800000"/>
            <a:headEnd/>
            <a:tailEnd/>
          </a:ln>
        </p:spPr>
      </p:pic>
      <p:sp>
        <p:nvSpPr>
          <p:cNvPr id="32789" name="Rectangle 8"/>
          <p:cNvSpPr>
            <a:spLocks noChangeArrowheads="1"/>
          </p:cNvSpPr>
          <p:nvPr/>
        </p:nvSpPr>
        <p:spPr bwMode="auto">
          <a:xfrm>
            <a:off x="1587761" y="4291898"/>
            <a:ext cx="4373301"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Hydratation durable</a:t>
            </a:r>
            <a:endParaRPr lang="fr-FR" sz="1200" b="1" dirty="0">
              <a:solidFill>
                <a:srgbClr val="404040"/>
              </a:solidFill>
              <a:latin typeface="Calibri" panose="020F0502020204030204" pitchFamily="34" charset="0"/>
            </a:endParaRPr>
          </a:p>
        </p:txBody>
      </p:sp>
      <p:pic>
        <p:nvPicPr>
          <p:cNvPr id="32790" name="Image 48" descr="riz.jpg"/>
          <p:cNvPicPr>
            <a:picLocks noChangeAspect="1"/>
          </p:cNvPicPr>
          <p:nvPr/>
        </p:nvPicPr>
        <p:blipFill>
          <a:blip r:embed="rId6" cstate="print"/>
          <a:srcRect l="12804" t="16087" r="9569" b="21304"/>
          <a:stretch>
            <a:fillRect/>
          </a:stretch>
        </p:blipFill>
        <p:spPr bwMode="auto">
          <a:xfrm>
            <a:off x="1816719" y="3841247"/>
            <a:ext cx="358055" cy="359640"/>
          </a:xfrm>
          <a:prstGeom prst="rect">
            <a:avLst/>
          </a:prstGeom>
          <a:noFill/>
          <a:ln w="9525">
            <a:noFill/>
            <a:miter lim="800000"/>
            <a:headEnd/>
            <a:tailEnd/>
          </a:ln>
        </p:spPr>
      </p:pic>
      <p:sp>
        <p:nvSpPr>
          <p:cNvPr id="58" name="Text Box 10"/>
          <p:cNvSpPr txBox="1">
            <a:spLocks noChangeArrowheads="1"/>
          </p:cNvSpPr>
          <p:nvPr/>
        </p:nvSpPr>
        <p:spPr bwMode="auto">
          <a:xfrm>
            <a:off x="2235334" y="3728830"/>
            <a:ext cx="4327391" cy="553998"/>
          </a:xfrm>
          <a:prstGeom prst="rect">
            <a:avLst/>
          </a:prstGeom>
          <a:noFill/>
          <a:ln w="9525">
            <a:noFill/>
            <a:miter lim="800000"/>
            <a:headEnd/>
            <a:tailEnd/>
          </a:ln>
        </p:spPr>
        <p:txBody>
          <a:bodyPr wrap="square">
            <a:spAutoFit/>
          </a:bodyPr>
          <a:lstStyle/>
          <a:p>
            <a:pPr marL="185738" indent="-185738" algn="just">
              <a:buClr>
                <a:srgbClr val="DC006B"/>
              </a:buClr>
              <a:defRPr/>
            </a:pPr>
            <a:r>
              <a:rPr lang="fr-FR" sz="1000" dirty="0">
                <a:solidFill>
                  <a:srgbClr val="DC006B"/>
                </a:solidFill>
                <a:latin typeface="Calibri" panose="020F0502020204030204" pitchFamily="34" charset="0"/>
                <a:sym typeface="Symbol" pitchFamily="18" charset="2"/>
              </a:rPr>
              <a:t>CÉRAMIDES DE RIZ ENCAPSULÉS</a:t>
            </a:r>
          </a:p>
          <a:p>
            <a:pPr marL="185738" indent="-185738" algn="just">
              <a:buClr>
                <a:srgbClr val="DC006B"/>
              </a:buClr>
              <a:buFont typeface="Arial" panose="020B0604020202020204" pitchFamily="34" charset="0"/>
              <a:buChar char="•"/>
              <a:defRPr/>
            </a:pPr>
            <a:r>
              <a:rPr lang="fr-FR" sz="1000" spc="-20" dirty="0">
                <a:solidFill>
                  <a:srgbClr val="404040"/>
                </a:solidFill>
                <a:latin typeface="Calibri" panose="020F0502020204030204" pitchFamily="34" charset="0"/>
                <a:cs typeface="Times New Roman" charset="0"/>
                <a:sym typeface="Symbol" pitchFamily="18" charset="2"/>
              </a:rPr>
              <a:t>Ils ciblent et se fixent eux-mêmes sur les parties « sèches » de la peau pour limiter la déshydratation.</a:t>
            </a:r>
          </a:p>
        </p:txBody>
      </p:sp>
      <p:sp>
        <p:nvSpPr>
          <p:cNvPr id="32792" name="Rectangle 8"/>
          <p:cNvSpPr>
            <a:spLocks noChangeArrowheads="1"/>
          </p:cNvSpPr>
          <p:nvPr/>
        </p:nvSpPr>
        <p:spPr bwMode="auto">
          <a:xfrm>
            <a:off x="1603986" y="3525137"/>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Hydratation intelligente</a:t>
            </a:r>
            <a:endParaRPr lang="fr-FR" sz="1200" b="1" dirty="0">
              <a:solidFill>
                <a:srgbClr val="404040"/>
              </a:solidFill>
              <a:latin typeface="Calibri" panose="020F0502020204030204" pitchFamily="34" charset="0"/>
            </a:endParaRPr>
          </a:p>
        </p:txBody>
      </p:sp>
      <p:sp>
        <p:nvSpPr>
          <p:cNvPr id="32796" name="Text Box 10"/>
          <p:cNvSpPr txBox="1">
            <a:spLocks noChangeArrowheads="1"/>
          </p:cNvSpPr>
          <p:nvPr/>
        </p:nvSpPr>
        <p:spPr bwMode="auto">
          <a:xfrm>
            <a:off x="2233853" y="4501942"/>
            <a:ext cx="4328871" cy="553998"/>
          </a:xfrm>
          <a:prstGeom prst="rect">
            <a:avLst/>
          </a:prstGeom>
          <a:noFill/>
          <a:ln w="9525">
            <a:noFill/>
            <a:miter lim="800000"/>
            <a:headEnd/>
            <a:tailEnd/>
          </a:ln>
        </p:spPr>
        <p:txBody>
          <a:bodyPr wrap="square">
            <a:spAutoFit/>
          </a:bodyPr>
          <a:lstStyle/>
          <a:p>
            <a:pPr marL="185738" indent="-185738" algn="just">
              <a:buClr>
                <a:srgbClr val="DC006B"/>
              </a:buClr>
              <a:tabLst>
                <a:tab pos="185738" algn="l"/>
              </a:tabLst>
            </a:pPr>
            <a:r>
              <a:rPr lang="fr-FR" sz="1000" dirty="0">
                <a:solidFill>
                  <a:srgbClr val="DC006B"/>
                </a:solidFill>
                <a:latin typeface="Calibri" panose="020F0502020204030204" pitchFamily="34" charset="0"/>
                <a:sym typeface="Symbol" pitchFamily="18" charset="2"/>
              </a:rPr>
              <a:t>FRUCTOSE</a:t>
            </a:r>
          </a:p>
          <a:p>
            <a:pPr marL="185738" indent="-185738" algn="just">
              <a:buClr>
                <a:srgbClr val="DC006B"/>
              </a:buClr>
              <a:buFont typeface="Arial" panose="020B0604020202020204" pitchFamily="34" charset="0"/>
              <a:buChar char="•"/>
              <a:tabLst>
                <a:tab pos="185738" algn="l"/>
              </a:tabLst>
            </a:pPr>
            <a:r>
              <a:rPr lang="fr-FR" sz="1000" dirty="0">
                <a:solidFill>
                  <a:srgbClr val="404040"/>
                </a:solidFill>
                <a:latin typeface="Calibri" panose="020F0502020204030204" pitchFamily="34" charset="0"/>
                <a:cs typeface="Arial" charset="0"/>
                <a:sym typeface="Symbol" pitchFamily="18" charset="2"/>
              </a:rPr>
              <a:t>Sucre naturel hydratant issu de la Canne à sucre et de la Betterave, il améliore les propriétés de rétention d’eau de la </a:t>
            </a:r>
            <a:r>
              <a:rPr lang="fr-FR" sz="1000" dirty="0" smtClean="0">
                <a:solidFill>
                  <a:srgbClr val="404040"/>
                </a:solidFill>
                <a:latin typeface="Calibri" panose="020F0502020204030204" pitchFamily="34" charset="0"/>
                <a:cs typeface="Arial" charset="0"/>
                <a:sym typeface="Symbol" pitchFamily="18" charset="2"/>
              </a:rPr>
              <a:t>peau.</a:t>
            </a:r>
            <a:endParaRPr lang="fr-FR" sz="1000" dirty="0">
              <a:solidFill>
                <a:srgbClr val="404040"/>
              </a:solidFill>
              <a:latin typeface="Calibri" panose="020F0502020204030204" pitchFamily="34" charset="0"/>
              <a:cs typeface="Arial" charset="0"/>
              <a:sym typeface="Symbol" pitchFamily="18" charset="2"/>
            </a:endParaRPr>
          </a:p>
        </p:txBody>
      </p:sp>
      <p:pic>
        <p:nvPicPr>
          <p:cNvPr id="32797" name="Picture 74" descr="blé carré"/>
          <p:cNvPicPr>
            <a:picLocks noChangeAspect="1" noChangeArrowheads="1"/>
          </p:cNvPicPr>
          <p:nvPr/>
        </p:nvPicPr>
        <p:blipFill>
          <a:blip r:embed="rId7" cstate="print"/>
          <a:srcRect/>
          <a:stretch>
            <a:fillRect/>
          </a:stretch>
        </p:blipFill>
        <p:spPr bwMode="auto">
          <a:xfrm>
            <a:off x="1845226" y="5469947"/>
            <a:ext cx="324785" cy="323201"/>
          </a:xfrm>
          <a:prstGeom prst="rect">
            <a:avLst/>
          </a:prstGeom>
          <a:noFill/>
          <a:ln w="9525">
            <a:noFill/>
            <a:miter lim="800000"/>
            <a:headEnd/>
            <a:tailEnd/>
          </a:ln>
        </p:spPr>
      </p:pic>
      <p:pic>
        <p:nvPicPr>
          <p:cNvPr id="32798" name="Picture 4" descr="P:\LCL\MARKETING\Dr RENAUD\3. IMAGES\2. PLANTES\3. carrés\Noix de coco2.jpg"/>
          <p:cNvPicPr>
            <a:picLocks noChangeAspect="1" noChangeArrowheads="1"/>
          </p:cNvPicPr>
          <p:nvPr/>
        </p:nvPicPr>
        <p:blipFill>
          <a:blip r:embed="rId8" cstate="print"/>
          <a:srcRect/>
          <a:stretch>
            <a:fillRect/>
          </a:stretch>
        </p:blipFill>
        <p:spPr bwMode="auto">
          <a:xfrm>
            <a:off x="1845222" y="5025447"/>
            <a:ext cx="323201" cy="323201"/>
          </a:xfrm>
          <a:prstGeom prst="rect">
            <a:avLst/>
          </a:prstGeom>
          <a:noFill/>
          <a:ln w="9525">
            <a:noFill/>
            <a:miter lim="800000"/>
            <a:headEnd/>
            <a:tailEnd/>
          </a:ln>
        </p:spPr>
      </p:pic>
      <p:pic>
        <p:nvPicPr>
          <p:cNvPr id="32799" name="Image 72" descr="CanneSucre.jpg"/>
          <p:cNvPicPr>
            <a:picLocks noChangeAspect="1"/>
          </p:cNvPicPr>
          <p:nvPr/>
        </p:nvPicPr>
        <p:blipFill>
          <a:blip r:embed="rId9" cstate="print"/>
          <a:srcRect t="24373" r="24374"/>
          <a:stretch>
            <a:fillRect/>
          </a:stretch>
        </p:blipFill>
        <p:spPr bwMode="auto">
          <a:xfrm>
            <a:off x="1845226" y="4561897"/>
            <a:ext cx="324785" cy="323201"/>
          </a:xfrm>
          <a:prstGeom prst="rect">
            <a:avLst/>
          </a:prstGeom>
          <a:noFill/>
          <a:ln w="9525">
            <a:noFill/>
            <a:miter lim="800000"/>
            <a:headEnd/>
            <a:tailEnd/>
          </a:ln>
        </p:spPr>
      </p:pic>
      <p:sp>
        <p:nvSpPr>
          <p:cNvPr id="32800" name="Text Box 10"/>
          <p:cNvSpPr txBox="1">
            <a:spLocks noChangeArrowheads="1"/>
          </p:cNvSpPr>
          <p:nvPr/>
        </p:nvSpPr>
        <p:spPr bwMode="auto">
          <a:xfrm>
            <a:off x="2235345" y="4979780"/>
            <a:ext cx="4349605" cy="553998"/>
          </a:xfrm>
          <a:prstGeom prst="rect">
            <a:avLst/>
          </a:prstGeom>
          <a:noFill/>
          <a:ln w="9525">
            <a:noFill/>
            <a:miter lim="800000"/>
            <a:headEnd/>
            <a:tailEnd/>
          </a:ln>
        </p:spPr>
        <p:txBody>
          <a:bodyPr wrap="square">
            <a:spAutoFit/>
          </a:bodyPr>
          <a:lstStyle/>
          <a:p>
            <a:pPr marL="185738" indent="-185738" algn="just">
              <a:buClr>
                <a:srgbClr val="DC006B"/>
              </a:buClr>
              <a:tabLst>
                <a:tab pos="185738" algn="l"/>
              </a:tabLst>
            </a:pPr>
            <a:r>
              <a:rPr lang="fr-FR" sz="1000" dirty="0" smtClean="0">
                <a:solidFill>
                  <a:srgbClr val="DC006B"/>
                </a:solidFill>
                <a:latin typeface="Calibri" panose="020F0502020204030204" pitchFamily="34" charset="0"/>
                <a:sym typeface="Symbol" pitchFamily="18" charset="2"/>
              </a:rPr>
              <a:t>GLYCÉROL</a:t>
            </a:r>
          </a:p>
          <a:p>
            <a:pPr marL="185738" indent="-185738" algn="just">
              <a:buClr>
                <a:srgbClr val="DC006B"/>
              </a:buClr>
              <a:buFont typeface="Arial" panose="020B0604020202020204" pitchFamily="34" charset="0"/>
              <a:buChar char="•"/>
              <a:tabLst>
                <a:tab pos="185738" algn="l"/>
              </a:tabLst>
            </a:pPr>
            <a:r>
              <a:rPr lang="fr-FR" sz="1000" smtClean="0">
                <a:solidFill>
                  <a:srgbClr val="404040"/>
                </a:solidFill>
                <a:latin typeface="Calibri" panose="020F0502020204030204" pitchFamily="34" charset="0"/>
                <a:cs typeface="Arial" charset="0"/>
                <a:sym typeface="Symbol" pitchFamily="18" charset="2"/>
              </a:rPr>
              <a:t>Issu d’extraits </a:t>
            </a:r>
            <a:r>
              <a:rPr lang="fr-FR" sz="1000" dirty="0">
                <a:solidFill>
                  <a:srgbClr val="404040"/>
                </a:solidFill>
                <a:latin typeface="Calibri" panose="020F0502020204030204" pitchFamily="34" charset="0"/>
                <a:cs typeface="Arial" charset="0"/>
                <a:sym typeface="Symbol" pitchFamily="18" charset="2"/>
              </a:rPr>
              <a:t>de Noix de Coco, Colza et Palme, il a la capacité à</a:t>
            </a:r>
            <a:r>
              <a:rPr lang="fr-FR" sz="1000" dirty="0" smtClean="0">
                <a:solidFill>
                  <a:srgbClr val="404040"/>
                </a:solidFill>
                <a:latin typeface="Calibri" panose="020F0502020204030204" pitchFamily="34" charset="0"/>
                <a:cs typeface="Arial" charset="0"/>
                <a:sym typeface="Symbol" pitchFamily="18" charset="2"/>
              </a:rPr>
              <a:t> </a:t>
            </a:r>
            <a:r>
              <a:rPr lang="fr-FR" sz="1000" dirty="0">
                <a:solidFill>
                  <a:srgbClr val="404040"/>
                </a:solidFill>
                <a:latin typeface="Calibri" panose="020F0502020204030204" pitchFamily="34" charset="0"/>
                <a:cs typeface="Arial" charset="0"/>
                <a:sym typeface="Symbol" pitchFamily="18" charset="2"/>
              </a:rPr>
              <a:t>retenir l’eau et améliore la souplesse de la peau. </a:t>
            </a:r>
          </a:p>
        </p:txBody>
      </p:sp>
      <p:sp>
        <p:nvSpPr>
          <p:cNvPr id="32801" name="Text Box 10"/>
          <p:cNvSpPr txBox="1">
            <a:spLocks noChangeArrowheads="1"/>
          </p:cNvSpPr>
          <p:nvPr/>
        </p:nvSpPr>
        <p:spPr bwMode="auto">
          <a:xfrm>
            <a:off x="2236943" y="5449400"/>
            <a:ext cx="4371820" cy="400110"/>
          </a:xfrm>
          <a:prstGeom prst="rect">
            <a:avLst/>
          </a:prstGeom>
          <a:noFill/>
          <a:ln w="9525">
            <a:noFill/>
            <a:miter lim="800000"/>
            <a:headEnd/>
            <a:tailEnd/>
          </a:ln>
        </p:spPr>
        <p:txBody>
          <a:bodyPr wrap="square">
            <a:spAutoFit/>
          </a:bodyPr>
          <a:lstStyle/>
          <a:p>
            <a:pPr marL="182563" indent="-182563" algn="just">
              <a:buClr>
                <a:srgbClr val="DC006B"/>
              </a:buClr>
            </a:pPr>
            <a:r>
              <a:rPr lang="fr-FR" sz="1000" dirty="0">
                <a:solidFill>
                  <a:srgbClr val="DC006B"/>
                </a:solidFill>
                <a:latin typeface="Calibri" panose="020F0502020204030204" pitchFamily="34" charset="0"/>
                <a:sym typeface="Symbol" pitchFamily="18" charset="2"/>
              </a:rPr>
              <a:t>SORBITOL</a:t>
            </a:r>
          </a:p>
          <a:p>
            <a:pPr marL="182563" indent="-182563" algn="just">
              <a:buClr>
                <a:srgbClr val="DC006B"/>
              </a:buClr>
              <a:buFont typeface="Arial" panose="020B0604020202020204" pitchFamily="34" charset="0"/>
              <a:buChar char="•"/>
            </a:pPr>
            <a:r>
              <a:rPr lang="fr-FR" sz="1000" dirty="0">
                <a:solidFill>
                  <a:srgbClr val="404040"/>
                </a:solidFill>
                <a:latin typeface="Calibri" panose="020F0502020204030204" pitchFamily="34" charset="0"/>
                <a:cs typeface="Arial" charset="0"/>
                <a:sym typeface="Symbol" pitchFamily="18" charset="2"/>
              </a:rPr>
              <a:t>Issu des extraits de Maïs et d’amidon de Blé, il limite la perte de l’eau</a:t>
            </a:r>
            <a:r>
              <a:rPr lang="fr-FR" sz="1000" dirty="0">
                <a:solidFill>
                  <a:srgbClr val="003E5A"/>
                </a:solidFill>
                <a:latin typeface="Calibri" panose="020F0502020204030204" pitchFamily="34" charset="0"/>
                <a:cs typeface="Arial" charset="0"/>
                <a:sym typeface="Symbol" pitchFamily="18" charset="2"/>
              </a:rPr>
              <a:t>.</a:t>
            </a:r>
          </a:p>
        </p:txBody>
      </p:sp>
      <p:sp>
        <p:nvSpPr>
          <p:cNvPr id="79" name="Parenthèses 78"/>
          <p:cNvSpPr/>
          <p:nvPr/>
        </p:nvSpPr>
        <p:spPr>
          <a:xfrm>
            <a:off x="4202813" y="6321797"/>
            <a:ext cx="2008586" cy="776042"/>
          </a:xfrm>
          <a:prstGeom prst="bracketPair">
            <a:avLst/>
          </a:prstGeom>
          <a:solidFill>
            <a:schemeClr val="bg1"/>
          </a:solidFill>
          <a:ln>
            <a:solidFill>
              <a:srgbClr val="DC006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sz="2000"/>
          </a:p>
        </p:txBody>
      </p:sp>
      <p:sp>
        <p:nvSpPr>
          <p:cNvPr id="81" name="Rectangle 80"/>
          <p:cNvSpPr/>
          <p:nvPr/>
        </p:nvSpPr>
        <p:spPr>
          <a:xfrm>
            <a:off x="4273961" y="6304014"/>
            <a:ext cx="1601787" cy="769441"/>
          </a:xfrm>
          <a:prstGeom prst="rect">
            <a:avLst/>
          </a:prstGeom>
        </p:spPr>
        <p:txBody>
          <a:bodyPr>
            <a:spAutoFit/>
          </a:bodyPr>
          <a:lstStyle/>
          <a:p>
            <a:pPr>
              <a:tabLst>
                <a:tab pos="292100" algn="l"/>
              </a:tabLst>
              <a:defRPr/>
            </a:pPr>
            <a:r>
              <a:rPr lang="fr-FR" sz="1100" u="sng" dirty="0" smtClean="0">
                <a:solidFill>
                  <a:srgbClr val="404040"/>
                </a:solidFill>
                <a:latin typeface="Calibri" panose="020F0502020204030204" pitchFamily="34" charset="0"/>
                <a:cs typeface="Arial" pitchFamily="34" charset="0"/>
                <a:sym typeface="Symbol" pitchFamily="18" charset="2"/>
              </a:rPr>
              <a:t>Test de satisfaction</a:t>
            </a:r>
            <a:r>
              <a:rPr lang="fr-FR" sz="1100" b="1" dirty="0" smtClean="0">
                <a:solidFill>
                  <a:srgbClr val="404040"/>
                </a:solidFill>
                <a:latin typeface="Calibri" panose="020F0502020204030204" pitchFamily="34" charset="0"/>
                <a:cs typeface="Arial" pitchFamily="34" charset="0"/>
                <a:sym typeface="Symbol" pitchFamily="18" charset="2"/>
              </a:rPr>
              <a:t>*</a:t>
            </a:r>
            <a:endParaRPr lang="fr-FR" sz="1100" b="1" u="sng" dirty="0" smtClean="0">
              <a:solidFill>
                <a:srgbClr val="404040"/>
              </a:solidFill>
              <a:latin typeface="Calibri" panose="020F0502020204030204" pitchFamily="34" charset="0"/>
              <a:cs typeface="Arial" pitchFamily="34" charset="0"/>
              <a:sym typeface="Symbol" pitchFamily="18" charset="2"/>
            </a:endParaRPr>
          </a:p>
          <a:p>
            <a:pPr>
              <a:tabLst>
                <a:tab pos="292100" algn="l"/>
              </a:tabLst>
              <a:defRPr/>
            </a:pPr>
            <a:r>
              <a:rPr lang="fr-FR" sz="1100" dirty="0" smtClean="0">
                <a:solidFill>
                  <a:srgbClr val="404040"/>
                </a:solidFill>
                <a:latin typeface="Calibri" panose="020F0502020204030204" pitchFamily="34" charset="0"/>
                <a:cs typeface="Arial" pitchFamily="34" charset="0"/>
                <a:sym typeface="Symbol" pitchFamily="18" charset="2"/>
              </a:rPr>
              <a:t>Peau </a:t>
            </a:r>
            <a:r>
              <a:rPr lang="fr-FR" sz="1100" b="1" dirty="0">
                <a:solidFill>
                  <a:srgbClr val="404040"/>
                </a:solidFill>
                <a:latin typeface="Calibri" panose="020F0502020204030204" pitchFamily="34" charset="0"/>
                <a:cs typeface="Arial" pitchFamily="34" charset="0"/>
                <a:sym typeface="Symbol" pitchFamily="18" charset="2"/>
              </a:rPr>
              <a:t>hydratée </a:t>
            </a:r>
            <a:r>
              <a:rPr lang="fr-FR" sz="1100" dirty="0">
                <a:solidFill>
                  <a:srgbClr val="404040"/>
                </a:solidFill>
                <a:latin typeface="Calibri" panose="020F0502020204030204" pitchFamily="34" charset="0"/>
                <a:cs typeface="Arial" pitchFamily="34" charset="0"/>
                <a:sym typeface="Symbol" pitchFamily="18" charset="2"/>
              </a:rPr>
              <a:t>pour </a:t>
            </a:r>
          </a:p>
          <a:p>
            <a:pPr>
              <a:tabLst>
                <a:tab pos="292100" algn="l"/>
              </a:tabLst>
              <a:defRPr/>
            </a:pPr>
            <a:r>
              <a:rPr lang="fr-FR" sz="1100" dirty="0">
                <a:solidFill>
                  <a:srgbClr val="404040"/>
                </a:solidFill>
                <a:latin typeface="Calibri" panose="020F0502020204030204" pitchFamily="34" charset="0"/>
                <a:cs typeface="Arial" pitchFamily="34" charset="0"/>
                <a:sym typeface="Symbol" pitchFamily="18" charset="2"/>
              </a:rPr>
              <a:t>Peau </a:t>
            </a:r>
            <a:r>
              <a:rPr lang="fr-FR" sz="1100" b="1" dirty="0">
                <a:solidFill>
                  <a:srgbClr val="404040"/>
                </a:solidFill>
                <a:latin typeface="Calibri" panose="020F0502020204030204" pitchFamily="34" charset="0"/>
                <a:cs typeface="Arial" pitchFamily="34" charset="0"/>
                <a:sym typeface="Symbol" pitchFamily="18" charset="2"/>
              </a:rPr>
              <a:t>plus</a:t>
            </a:r>
            <a:r>
              <a:rPr lang="fr-FR" sz="1100" dirty="0">
                <a:solidFill>
                  <a:srgbClr val="404040"/>
                </a:solidFill>
                <a:latin typeface="Calibri" panose="020F0502020204030204" pitchFamily="34" charset="0"/>
                <a:cs typeface="Arial" pitchFamily="34" charset="0"/>
                <a:sym typeface="Symbol" pitchFamily="18" charset="2"/>
              </a:rPr>
              <a:t> </a:t>
            </a:r>
            <a:r>
              <a:rPr lang="fr-FR" sz="1100" b="1" dirty="0">
                <a:solidFill>
                  <a:srgbClr val="404040"/>
                </a:solidFill>
                <a:latin typeface="Calibri" panose="020F0502020204030204" pitchFamily="34" charset="0"/>
                <a:cs typeface="Arial" pitchFamily="34" charset="0"/>
                <a:sym typeface="Symbol" pitchFamily="18" charset="2"/>
              </a:rPr>
              <a:t>souple </a:t>
            </a:r>
            <a:r>
              <a:rPr lang="fr-FR" sz="1100" dirty="0">
                <a:solidFill>
                  <a:srgbClr val="404040"/>
                </a:solidFill>
                <a:latin typeface="Calibri" panose="020F0502020204030204" pitchFamily="34" charset="0"/>
                <a:cs typeface="Arial" pitchFamily="34" charset="0"/>
                <a:sym typeface="Symbol" pitchFamily="18" charset="2"/>
              </a:rPr>
              <a:t>pour </a:t>
            </a:r>
          </a:p>
          <a:p>
            <a:pPr>
              <a:tabLst>
                <a:tab pos="292100" algn="l"/>
              </a:tabLst>
              <a:defRPr/>
            </a:pPr>
            <a:r>
              <a:rPr lang="fr-FR" sz="1100" dirty="0">
                <a:solidFill>
                  <a:srgbClr val="404040"/>
                </a:solidFill>
                <a:latin typeface="Calibri" panose="020F0502020204030204" pitchFamily="34" charset="0"/>
                <a:cs typeface="Arial" pitchFamily="34" charset="0"/>
                <a:sym typeface="Symbol" pitchFamily="18" charset="2"/>
              </a:rPr>
              <a:t>Peau </a:t>
            </a:r>
            <a:r>
              <a:rPr lang="fr-FR" sz="1100" b="1" dirty="0">
                <a:solidFill>
                  <a:srgbClr val="404040"/>
                </a:solidFill>
                <a:latin typeface="Calibri" panose="020F0502020204030204" pitchFamily="34" charset="0"/>
                <a:cs typeface="Arial" pitchFamily="34" charset="0"/>
                <a:sym typeface="Symbol" pitchFamily="18" charset="2"/>
              </a:rPr>
              <a:t>éclatante </a:t>
            </a:r>
            <a:r>
              <a:rPr lang="fr-FR" sz="1100" dirty="0">
                <a:solidFill>
                  <a:srgbClr val="404040"/>
                </a:solidFill>
                <a:latin typeface="Calibri" panose="020F0502020204030204" pitchFamily="34" charset="0"/>
                <a:cs typeface="Arial" pitchFamily="34" charset="0"/>
                <a:sym typeface="Symbol" pitchFamily="18" charset="2"/>
              </a:rPr>
              <a:t>pour </a:t>
            </a:r>
          </a:p>
        </p:txBody>
      </p:sp>
      <p:sp>
        <p:nvSpPr>
          <p:cNvPr id="82" name="Rectangle 81"/>
          <p:cNvSpPr/>
          <p:nvPr/>
        </p:nvSpPr>
        <p:spPr>
          <a:xfrm>
            <a:off x="5731286" y="6493307"/>
            <a:ext cx="720725" cy="600164"/>
          </a:xfrm>
          <a:prstGeom prst="rect">
            <a:avLst/>
          </a:prstGeom>
        </p:spPr>
        <p:txBody>
          <a:bodyPr>
            <a:spAutoFit/>
          </a:bodyPr>
          <a:lstStyle/>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95%</a:t>
            </a:r>
          </a:p>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90%</a:t>
            </a:r>
          </a:p>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76%</a:t>
            </a:r>
          </a:p>
        </p:txBody>
      </p:sp>
      <p:sp>
        <p:nvSpPr>
          <p:cNvPr id="32806" name="Rectangle 58"/>
          <p:cNvSpPr>
            <a:spLocks noChangeArrowheads="1"/>
          </p:cNvSpPr>
          <p:nvPr/>
        </p:nvSpPr>
        <p:spPr bwMode="auto">
          <a:xfrm>
            <a:off x="2661939" y="7306204"/>
            <a:ext cx="4800600" cy="169277"/>
          </a:xfrm>
          <a:prstGeom prst="rect">
            <a:avLst/>
          </a:prstGeom>
          <a:noFill/>
          <a:ln w="9525">
            <a:noFill/>
            <a:miter lim="800000"/>
            <a:headEnd/>
            <a:tailEnd/>
          </a:ln>
        </p:spPr>
        <p:txBody>
          <a:bodyPr>
            <a:spAutoFit/>
          </a:bodyPr>
          <a:lstStyle/>
          <a:p>
            <a:pPr>
              <a:lnSpc>
                <a:spcPts val="600"/>
              </a:lnSpc>
              <a:spcBef>
                <a:spcPct val="50000"/>
              </a:spcBef>
              <a:buClr>
                <a:srgbClr val="F668B2"/>
              </a:buClr>
            </a:pPr>
            <a:r>
              <a:rPr lang="fr-FR" sz="800" i="1" dirty="0">
                <a:solidFill>
                  <a:srgbClr val="404040"/>
                </a:solidFill>
                <a:latin typeface="Calibri" panose="020F0502020204030204" pitchFamily="34" charset="0"/>
                <a:cs typeface="Times New Roman" pitchFamily="18" charset="0"/>
                <a:sym typeface="Symbol" pitchFamily="18" charset="2"/>
              </a:rPr>
              <a:t>* Etude de satisfaction réalisée auprès de 21 femmes après 21 jours d’application quotidienne.</a:t>
            </a:r>
          </a:p>
        </p:txBody>
      </p:sp>
      <p:sp>
        <p:nvSpPr>
          <p:cNvPr id="59" name="ZoneTexte 58"/>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60" name="Rectangle 31"/>
          <p:cNvSpPr>
            <a:spLocks noChangeArrowheads="1"/>
          </p:cNvSpPr>
          <p:nvPr/>
        </p:nvSpPr>
        <p:spPr bwMode="auto">
          <a:xfrm>
            <a:off x="1622141" y="993590"/>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SÉRUM FRAIS FRAMBOISE</a:t>
            </a:r>
            <a:endParaRPr lang="fr-FR" sz="2000" b="1" dirty="0">
              <a:solidFill>
                <a:srgbClr val="DC006B"/>
              </a:solidFill>
              <a:latin typeface="Calibri" panose="020F0502020204030204" pitchFamily="34" charset="0"/>
            </a:endParaRPr>
          </a:p>
        </p:txBody>
      </p:sp>
      <p:sp>
        <p:nvSpPr>
          <p:cNvPr id="64" name="Rectangle 41"/>
          <p:cNvSpPr>
            <a:spLocks noChangeArrowheads="1"/>
          </p:cNvSpPr>
          <p:nvPr/>
        </p:nvSpPr>
        <p:spPr bwMode="auto">
          <a:xfrm>
            <a:off x="179863" y="5122576"/>
            <a:ext cx="1121391"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Flacon </a:t>
            </a:r>
            <a:r>
              <a:rPr lang="fr-FR" sz="1000" dirty="0">
                <a:solidFill>
                  <a:schemeClr val="bg1"/>
                </a:solidFill>
                <a:latin typeface="Calibri" panose="020F0502020204030204" pitchFamily="34" charset="0"/>
                <a:sym typeface="Wingdings" pitchFamily="2" charset="2"/>
              </a:rPr>
              <a:t>3</a:t>
            </a:r>
            <a:r>
              <a:rPr lang="fr-FR" sz="1000" dirty="0" smtClean="0">
                <a:solidFill>
                  <a:schemeClr val="bg1"/>
                </a:solidFill>
                <a:latin typeface="Calibri" panose="020F0502020204030204" pitchFamily="34" charset="0"/>
                <a:sym typeface="Wingdings" pitchFamily="2" charset="2"/>
              </a:rPr>
              <a:t>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VDR0047-00</a:t>
            </a:r>
            <a:endParaRPr lang="fr-FR" sz="1000" b="1" dirty="0">
              <a:solidFill>
                <a:schemeClr val="bg1"/>
              </a:solidFill>
              <a:latin typeface="Calibri" panose="020F0502020204030204" pitchFamily="34" charset="0"/>
            </a:endParaRPr>
          </a:p>
        </p:txBody>
      </p:sp>
      <p:sp>
        <p:nvSpPr>
          <p:cNvPr id="71" name="Arc 70"/>
          <p:cNvSpPr/>
          <p:nvPr/>
        </p:nvSpPr>
        <p:spPr>
          <a:xfrm>
            <a:off x="322324" y="7674851"/>
            <a:ext cx="2231902" cy="2023258"/>
          </a:xfrm>
          <a:prstGeom prst="arc">
            <a:avLst>
              <a:gd name="adj1" fmla="val 13122965"/>
              <a:gd name="adj2" fmla="val 8236523"/>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55" name="Rectangle 54"/>
          <p:cNvSpPr>
            <a:spLocks noChangeArrowheads="1"/>
          </p:cNvSpPr>
          <p:nvPr/>
        </p:nvSpPr>
        <p:spPr bwMode="auto">
          <a:xfrm>
            <a:off x="178800" y="5553810"/>
            <a:ext cx="1122454"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rPr>
              <a:t>Tube 50 </a:t>
            </a:r>
            <a:r>
              <a:rPr lang="fr-FR" sz="1000" dirty="0">
                <a:solidFill>
                  <a:schemeClr val="bg1"/>
                </a:solidFill>
                <a:latin typeface="Calibri" panose="020F0502020204030204" pitchFamily="34" charset="0"/>
              </a:rPr>
              <a:t>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CDR0047-00</a:t>
            </a:r>
            <a:endParaRPr lang="fr-FR" sz="1000" b="1" dirty="0">
              <a:solidFill>
                <a:schemeClr val="bg1"/>
              </a:solidFill>
              <a:latin typeface="Calibri" panose="020F0502020204030204" pitchFamily="34" charset="0"/>
            </a:endParaRPr>
          </a:p>
        </p:txBody>
      </p:sp>
      <p:grpSp>
        <p:nvGrpSpPr>
          <p:cNvPr id="57" name="Groupe 26"/>
          <p:cNvGrpSpPr>
            <a:grpSpLocks/>
          </p:cNvGrpSpPr>
          <p:nvPr/>
        </p:nvGrpSpPr>
        <p:grpSpPr bwMode="auto">
          <a:xfrm>
            <a:off x="639202" y="74722"/>
            <a:ext cx="1531937" cy="215900"/>
            <a:chOff x="188640" y="272480"/>
            <a:chExt cx="1531188" cy="216024"/>
          </a:xfrm>
        </p:grpSpPr>
        <p:sp>
          <p:nvSpPr>
            <p:cNvPr id="61" name="ZoneTexte 60"/>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62" name="Connecteur droit 61"/>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63" name="Connecteur droit 62"/>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35380" y="1856103"/>
            <a:ext cx="1041194" cy="3129816"/>
          </a:xfrm>
          <a:prstGeom prst="rect">
            <a:avLst/>
          </a:prstGeom>
        </p:spPr>
      </p:pic>
      <p:sp>
        <p:nvSpPr>
          <p:cNvPr id="49" name="Rectangle 8"/>
          <p:cNvSpPr>
            <a:spLocks noChangeArrowheads="1"/>
          </p:cNvSpPr>
          <p:nvPr/>
        </p:nvSpPr>
        <p:spPr bwMode="auto">
          <a:xfrm>
            <a:off x="1588111" y="1966404"/>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Action </a:t>
            </a:r>
            <a:r>
              <a:rPr lang="fr-FR" sz="1200" b="1" dirty="0" smtClean="0">
                <a:solidFill>
                  <a:srgbClr val="404040"/>
                </a:solidFill>
                <a:latin typeface="Calibri" panose="020F0502020204030204" pitchFamily="34" charset="0"/>
                <a:cs typeface="Times New Roman" pitchFamily="18" charset="0"/>
              </a:rPr>
              <a:t>régulatrice du stress cutané et environnemental </a:t>
            </a:r>
            <a:endParaRPr lang="fr-FR" sz="1200" b="1" dirty="0">
              <a:solidFill>
                <a:srgbClr val="404040"/>
              </a:solidFill>
              <a:latin typeface="Calibri" panose="020F0502020204030204" pitchFamily="34" charset="0"/>
            </a:endParaRPr>
          </a:p>
        </p:txBody>
      </p:sp>
      <p:sp>
        <p:nvSpPr>
          <p:cNvPr id="47" name="ZoneTexte 1"/>
          <p:cNvSpPr>
            <a:spLocks noChangeArrowheads="1"/>
          </p:cNvSpPr>
          <p:nvPr/>
        </p:nvSpPr>
        <p:spPr bwMode="auto">
          <a:xfrm>
            <a:off x="4395301" y="2241884"/>
            <a:ext cx="582344" cy="230832"/>
          </a:xfrm>
          <a:prstGeom prst="rect">
            <a:avLst/>
          </a:prstGeom>
          <a:solidFill>
            <a:schemeClr val="bg1"/>
          </a:solidFill>
          <a:ln w="9525">
            <a:solidFill>
              <a:srgbClr val="E12276"/>
            </a:solidFill>
            <a:prstDash val="sysDot"/>
            <a:round/>
            <a:headEnd/>
            <a:tailEnd/>
          </a:ln>
        </p:spPr>
        <p:txBody>
          <a:bodyPr wrap="square">
            <a:spAutoFit/>
          </a:bodyPr>
          <a:lstStyle/>
          <a:p>
            <a:pPr algn="ctr"/>
            <a:r>
              <a:rPr lang="fr-FR" sz="900" b="1" dirty="0">
                <a:solidFill>
                  <a:srgbClr val="404040"/>
                </a:solidFill>
                <a:latin typeface="Calibri" panose="020F0502020204030204" pitchFamily="34" charset="0"/>
              </a:rPr>
              <a:t>BREVET</a:t>
            </a:r>
          </a:p>
        </p:txBody>
      </p:sp>
      <p:sp>
        <p:nvSpPr>
          <p:cNvPr id="48" name="Rectangle 21"/>
          <p:cNvSpPr>
            <a:spLocks noChangeArrowheads="1"/>
          </p:cNvSpPr>
          <p:nvPr/>
        </p:nvSpPr>
        <p:spPr bwMode="auto">
          <a:xfrm>
            <a:off x="2151771" y="2297762"/>
            <a:ext cx="4348384" cy="392076"/>
          </a:xfrm>
          <a:prstGeom prst="rect">
            <a:avLst/>
          </a:prstGeom>
          <a:noFill/>
          <a:ln w="28575" cap="rnd">
            <a:noFill/>
            <a:prstDash val="sysDot"/>
            <a:miter lim="800000"/>
            <a:headEnd/>
            <a:tailEnd/>
          </a:ln>
        </p:spPr>
        <p:txBody>
          <a:bodyPr wrap="square" lIns="83485" tIns="41742" rIns="83485" bIns="41742">
            <a:spAutoFit/>
          </a:bodyPr>
          <a:lstStyle/>
          <a:p>
            <a:pPr lvl="1" indent="-457200" algn="just" eaLnBrk="1" hangingPunct="1">
              <a:buClr>
                <a:srgbClr val="6B5999"/>
              </a:buClr>
            </a:pPr>
            <a:r>
              <a:rPr lang="fr-FR" sz="1000" b="1" dirty="0">
                <a:solidFill>
                  <a:srgbClr val="E12276"/>
                </a:solidFill>
                <a:latin typeface="Calibri" panose="020F0502020204030204" pitchFamily="34" charset="0"/>
                <a:sym typeface="Symbol" panose="05050102010706020507" pitchFamily="18" charset="2"/>
              </a:rPr>
              <a:t>COMPLEXE </a:t>
            </a:r>
            <a:r>
              <a:rPr lang="fr-FR" sz="1000" b="1" dirty="0" smtClean="0">
                <a:solidFill>
                  <a:srgbClr val="E12276"/>
                </a:solidFill>
                <a:latin typeface="Calibri" panose="020F0502020204030204" pitchFamily="34" charset="0"/>
                <a:sym typeface="Symbol" panose="05050102010706020507" pitchFamily="18" charset="2"/>
              </a:rPr>
              <a:t>NEURO-PHYTO-OXYGÉNANT</a:t>
            </a:r>
            <a:endParaRPr lang="fr-FR" sz="1000" b="1" dirty="0">
              <a:solidFill>
                <a:srgbClr val="E12276"/>
              </a:solidFill>
              <a:latin typeface="Calibri" panose="020F0502020204030204" pitchFamily="34" charset="0"/>
              <a:sym typeface="Symbol" panose="05050102010706020507" pitchFamily="18" charset="2"/>
            </a:endParaRPr>
          </a:p>
          <a:p>
            <a:pPr marL="180975" indent="-180975" algn="just" eaLnBrk="1" hangingPunct="1">
              <a:buClr>
                <a:srgbClr val="DC006B"/>
              </a:buClr>
              <a:buFont typeface="Arial" panose="020B0604020202020204" pitchFamily="34" charset="0"/>
              <a:buChar char="•"/>
            </a:pPr>
            <a:r>
              <a:rPr lang="fr-FR" sz="1000" dirty="0">
                <a:solidFill>
                  <a:srgbClr val="404040"/>
                </a:solidFill>
                <a:latin typeface="Calibri" panose="020F0502020204030204" pitchFamily="34" charset="0"/>
                <a:sym typeface="Symbol" panose="05050102010706020507" pitchFamily="18" charset="2"/>
              </a:rPr>
              <a:t>Stimule la synthèse de Dopamine et booste l’oxygénation </a:t>
            </a:r>
            <a:r>
              <a:rPr lang="fr-FR" sz="1000" dirty="0" smtClean="0">
                <a:solidFill>
                  <a:srgbClr val="404040"/>
                </a:solidFill>
                <a:latin typeface="Calibri" panose="020F0502020204030204" pitchFamily="34" charset="0"/>
                <a:sym typeface="Symbol" panose="05050102010706020507" pitchFamily="18" charset="2"/>
              </a:rPr>
              <a:t>cellulaire.</a:t>
            </a:r>
            <a:endParaRPr lang="fr-FR" sz="1000" dirty="0">
              <a:solidFill>
                <a:srgbClr val="404040"/>
              </a:solidFill>
              <a:latin typeface="Calibri" panose="020F0502020204030204" pitchFamily="34" charset="0"/>
              <a:sym typeface="Symbol" panose="05050102010706020507" pitchFamily="18" charset="2"/>
            </a:endParaRPr>
          </a:p>
        </p:txBody>
      </p:sp>
      <p:pic>
        <p:nvPicPr>
          <p:cNvPr id="52" name="Image 1"/>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1677120" y="2196132"/>
            <a:ext cx="632217" cy="6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546265" y="6358819"/>
            <a:ext cx="6081547" cy="859415"/>
          </a:xfrm>
          <a:prstGeom prst="rect">
            <a:avLst/>
          </a:prstGeom>
          <a:solidFill>
            <a:schemeClr val="bg1"/>
          </a:solidFill>
          <a:ln w="28575">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fr-FR">
              <a:latin typeface="Century Gothic" pitchFamily="34" charset="0"/>
            </a:endParaRPr>
          </a:p>
        </p:txBody>
      </p:sp>
      <p:sp>
        <p:nvSpPr>
          <p:cNvPr id="58" name="Parenthèses 57"/>
          <p:cNvSpPr/>
          <p:nvPr/>
        </p:nvSpPr>
        <p:spPr>
          <a:xfrm>
            <a:off x="4180523" y="6458330"/>
            <a:ext cx="2284578" cy="634618"/>
          </a:xfrm>
          <a:prstGeom prst="bracketPair">
            <a:avLst/>
          </a:prstGeom>
          <a:solidFill>
            <a:schemeClr val="bg1"/>
          </a:solidFill>
          <a:ln>
            <a:solidFill>
              <a:srgbClr val="DC006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51" name="Rectangle 50"/>
          <p:cNvSpPr/>
          <p:nvPr/>
        </p:nvSpPr>
        <p:spPr>
          <a:xfrm>
            <a:off x="1644459" y="1636921"/>
            <a:ext cx="4984941" cy="4428915"/>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entury Gothic" pitchFamily="34" charset="0"/>
            </a:endParaRPr>
          </a:p>
        </p:txBody>
      </p:sp>
      <p:sp>
        <p:nvSpPr>
          <p:cNvPr id="30725" name="Text Box 16"/>
          <p:cNvSpPr txBox="1">
            <a:spLocks noChangeArrowheads="1"/>
          </p:cNvSpPr>
          <p:nvPr/>
        </p:nvSpPr>
        <p:spPr bwMode="auto">
          <a:xfrm>
            <a:off x="1677120" y="1664261"/>
            <a:ext cx="4445868" cy="307764"/>
          </a:xfrm>
          <a:prstGeom prst="rect">
            <a:avLst/>
          </a:prstGeom>
          <a:noFill/>
          <a:ln w="9525">
            <a:noFill/>
            <a:miter lim="800000"/>
            <a:headEnd/>
            <a:tailEnd/>
          </a:ln>
        </p:spPr>
        <p:txBody>
          <a:bodyPr wrap="square" lIns="91426" tIns="45714" rIns="91426" bIns="45714">
            <a:spAutoFit/>
          </a:bodyPr>
          <a:lstStyle/>
          <a:p>
            <a:pPr marL="3175">
              <a:spcBef>
                <a:spcPct val="10000"/>
              </a:spcBef>
            </a:pP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HYDRATATION </a:t>
            </a:r>
            <a:r>
              <a:rPr lang="fr-FR" sz="1400" u="sng" dirty="0" smtClean="0">
                <a:solidFill>
                  <a:srgbClr val="DC006B"/>
                </a:solidFill>
                <a:latin typeface="Calibri" panose="020F0502020204030204" pitchFamily="34" charset="0"/>
                <a:ea typeface="Arial Unicode MS" pitchFamily="34" charset="-128"/>
                <a:cs typeface="Arial Unicode MS" pitchFamily="34" charset="-128"/>
              </a:rPr>
              <a:t>EFFET PEAU DE VELOURS</a:t>
            </a:r>
            <a:endParaRPr lang="fr-FR" sz="1400" u="sng" dirty="0">
              <a:solidFill>
                <a:srgbClr val="DC006B"/>
              </a:solidFill>
              <a:latin typeface="Calibri" panose="020F0502020204030204" pitchFamily="34" charset="0"/>
              <a:ea typeface="Arial Unicode MS" pitchFamily="34" charset="-128"/>
              <a:cs typeface="Arial Unicode MS" pitchFamily="34" charset="-128"/>
              <a:sym typeface="Wingdings" pitchFamily="2" charset="2"/>
            </a:endParaRPr>
          </a:p>
        </p:txBody>
      </p:sp>
      <p:sp>
        <p:nvSpPr>
          <p:cNvPr id="13326" name="Text Box 10"/>
          <p:cNvSpPr txBox="1">
            <a:spLocks noChangeArrowheads="1"/>
          </p:cNvSpPr>
          <p:nvPr/>
        </p:nvSpPr>
        <p:spPr bwMode="auto">
          <a:xfrm>
            <a:off x="2235623" y="3005563"/>
            <a:ext cx="4265190" cy="553998"/>
          </a:xfrm>
          <a:prstGeom prst="rect">
            <a:avLst/>
          </a:prstGeom>
          <a:noFill/>
          <a:ln w="9525">
            <a:noFill/>
            <a:miter lim="800000"/>
            <a:headEnd/>
            <a:tailEnd/>
          </a:ln>
        </p:spPr>
        <p:txBody>
          <a:bodyPr wrap="square">
            <a:spAutoFit/>
          </a:bodyPr>
          <a:lstStyle/>
          <a:p>
            <a:pPr indent="-2730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EXTRAIT DE FRAMBOISE BIO</a:t>
            </a:r>
          </a:p>
          <a:p>
            <a:pPr marL="185738" indent="-185738" algn="just" fontAlgn="auto">
              <a:spcBef>
                <a:spcPts val="0"/>
              </a:spcBef>
              <a:spcAft>
                <a:spcPts val="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la Framboise est </a:t>
            </a:r>
            <a:r>
              <a:rPr lang="fr-FR" sz="1000" b="1" dirty="0">
                <a:solidFill>
                  <a:srgbClr val="404040"/>
                </a:solidFill>
                <a:latin typeface="Calibri" panose="020F0502020204030204" pitchFamily="34" charset="0"/>
                <a:sym typeface="Symbol" pitchFamily="18" charset="2"/>
              </a:rPr>
              <a:t>rafraîchissante </a:t>
            </a:r>
            <a:r>
              <a:rPr lang="fr-FR" sz="1000" dirty="0">
                <a:solidFill>
                  <a:srgbClr val="404040"/>
                </a:solidFill>
                <a:latin typeface="Calibri" panose="020F0502020204030204" pitchFamily="34" charset="0"/>
                <a:sym typeface="Symbol" pitchFamily="18" charset="2"/>
              </a:rPr>
              <a:t>et</a:t>
            </a:r>
            <a:r>
              <a:rPr lang="fr-FR" sz="1000" b="1" dirty="0">
                <a:solidFill>
                  <a:srgbClr val="404040"/>
                </a:solidFill>
                <a:latin typeface="Calibri" panose="020F0502020204030204" pitchFamily="34" charset="0"/>
                <a:sym typeface="Symbol" pitchFamily="18" charset="2"/>
              </a:rPr>
              <a:t> douce </a:t>
            </a:r>
            <a:r>
              <a:rPr lang="fr-FR" sz="1000" dirty="0">
                <a:solidFill>
                  <a:srgbClr val="404040"/>
                </a:solidFill>
                <a:latin typeface="Calibri" panose="020F0502020204030204" pitchFamily="34" charset="0"/>
                <a:sym typeface="Symbol" pitchFamily="18" charset="2"/>
              </a:rPr>
              <a:t>pour la peau.</a:t>
            </a:r>
          </a:p>
        </p:txBody>
      </p:sp>
      <p:sp>
        <p:nvSpPr>
          <p:cNvPr id="30727" name="Text Box 16"/>
          <p:cNvSpPr txBox="1">
            <a:spLocks noChangeArrowheads="1"/>
          </p:cNvSpPr>
          <p:nvPr/>
        </p:nvSpPr>
        <p:spPr bwMode="auto">
          <a:xfrm>
            <a:off x="2690813" y="7691438"/>
            <a:ext cx="1428750"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UTILISATION</a:t>
            </a:r>
            <a:endParaRPr lang="fr-FR" sz="1400" dirty="0">
              <a:solidFill>
                <a:srgbClr val="DC006B"/>
              </a:solidFill>
              <a:latin typeface="Calibri" panose="020F0502020204030204" pitchFamily="34" charset="0"/>
              <a:sym typeface="Wingdings" pitchFamily="2" charset="2"/>
            </a:endParaRPr>
          </a:p>
        </p:txBody>
      </p:sp>
      <p:sp>
        <p:nvSpPr>
          <p:cNvPr id="30728" name="Rectangle 53"/>
          <p:cNvSpPr>
            <a:spLocks noChangeArrowheads="1"/>
          </p:cNvSpPr>
          <p:nvPr/>
        </p:nvSpPr>
        <p:spPr bwMode="auto">
          <a:xfrm>
            <a:off x="2639890" y="8160872"/>
            <a:ext cx="2857500" cy="938719"/>
          </a:xfrm>
          <a:prstGeom prst="rect">
            <a:avLst/>
          </a:prstGeom>
          <a:noFill/>
          <a:ln w="9525">
            <a:noFill/>
            <a:miter lim="800000"/>
            <a:headEnd/>
            <a:tailEnd/>
          </a:ln>
        </p:spPr>
        <p:txBody>
          <a:bodyPr>
            <a:spAutoFit/>
          </a:bodyPr>
          <a:lstStyle/>
          <a:p>
            <a:pPr algn="just" defTabSz="911225"/>
            <a:r>
              <a:rPr lang="fr-FR" sz="1100" dirty="0">
                <a:solidFill>
                  <a:srgbClr val="404040"/>
                </a:solidFill>
                <a:latin typeface="Calibri" panose="020F0502020204030204" pitchFamily="34" charset="0"/>
                <a:cs typeface="Times New Roman" pitchFamily="18" charset="0"/>
                <a:sym typeface="Symbol" pitchFamily="18" charset="2"/>
              </a:rPr>
              <a:t>Appliquer matin et/ou soir sur le visage et le cou parfaitement démaquillés.</a:t>
            </a:r>
          </a:p>
          <a:p>
            <a:pPr algn="just" defTabSz="911225"/>
            <a:r>
              <a:rPr lang="fr-FR" sz="1100" dirty="0">
                <a:solidFill>
                  <a:srgbClr val="404040"/>
                </a:solidFill>
                <a:latin typeface="Calibri" panose="020F0502020204030204" pitchFamily="34" charset="0"/>
                <a:cs typeface="Times New Roman" pitchFamily="18" charset="0"/>
                <a:sym typeface="Symbol" pitchFamily="18" charset="2"/>
              </a:rPr>
              <a:t>Idéal par temps chaud.</a:t>
            </a:r>
          </a:p>
          <a:p>
            <a:pPr algn="just" defTabSz="911225"/>
            <a:r>
              <a:rPr lang="fr-FR" sz="1100" dirty="0">
                <a:solidFill>
                  <a:srgbClr val="404040"/>
                </a:solidFill>
                <a:latin typeface="Calibri" panose="020F0502020204030204" pitchFamily="34" charset="0"/>
                <a:cs typeface="Times New Roman" pitchFamily="18" charset="0"/>
                <a:sym typeface="Symbol" pitchFamily="18" charset="2"/>
              </a:rPr>
              <a:t>Particulièrement adapté aux peaux normales à mixtes.</a:t>
            </a:r>
          </a:p>
        </p:txBody>
      </p:sp>
      <p:grpSp>
        <p:nvGrpSpPr>
          <p:cNvPr id="30729" name="Groupe 41"/>
          <p:cNvGrpSpPr>
            <a:grpSpLocks/>
          </p:cNvGrpSpPr>
          <p:nvPr/>
        </p:nvGrpSpPr>
        <p:grpSpPr bwMode="auto">
          <a:xfrm>
            <a:off x="784328" y="6428163"/>
            <a:ext cx="4832350" cy="515208"/>
            <a:chOff x="152400" y="6234121"/>
            <a:chExt cx="4831866" cy="516053"/>
          </a:xfrm>
        </p:grpSpPr>
        <p:sp>
          <p:nvSpPr>
            <p:cNvPr id="30769" name="Rectangle 38"/>
            <p:cNvSpPr>
              <a:spLocks noChangeArrowheads="1"/>
            </p:cNvSpPr>
            <p:nvPr/>
          </p:nvSpPr>
          <p:spPr bwMode="auto">
            <a:xfrm>
              <a:off x="152401" y="6488135"/>
              <a:ext cx="4831865" cy="262039"/>
            </a:xfrm>
            <a:prstGeom prst="rect">
              <a:avLst/>
            </a:prstGeom>
            <a:noFill/>
            <a:ln w="9525">
              <a:noFill/>
              <a:miter lim="800000"/>
              <a:headEnd/>
              <a:tailEnd/>
            </a:ln>
          </p:spPr>
          <p:txBody>
            <a:bodyPr>
              <a:spAutoFit/>
            </a:bodyPr>
            <a:lstStyle/>
            <a:p>
              <a:r>
                <a:rPr lang="fr-FR" sz="1100" b="1" dirty="0">
                  <a:solidFill>
                    <a:srgbClr val="404040"/>
                  </a:solidFill>
                  <a:latin typeface="Calibri" panose="020F0502020204030204" pitchFamily="34" charset="0"/>
                  <a:sym typeface="Wingdings" pitchFamily="2" charset="2"/>
                </a:rPr>
                <a:t>La peau est désaltérée, fraîche et lisse.</a:t>
              </a:r>
              <a:endParaRPr lang="fr-FR" sz="1100" b="1" dirty="0">
                <a:solidFill>
                  <a:srgbClr val="404040"/>
                </a:solidFill>
                <a:latin typeface="Calibri" panose="020F0502020204030204" pitchFamily="34" charset="0"/>
                <a:sym typeface="Symbol" pitchFamily="18" charset="2"/>
              </a:endParaRPr>
            </a:p>
          </p:txBody>
        </p:sp>
        <p:sp>
          <p:nvSpPr>
            <p:cNvPr id="30770" name="Text Box 16"/>
            <p:cNvSpPr txBox="1">
              <a:spLocks noChangeArrowheads="1"/>
            </p:cNvSpPr>
            <p:nvPr/>
          </p:nvSpPr>
          <p:spPr bwMode="auto">
            <a:xfrm>
              <a:off x="152400" y="6234121"/>
              <a:ext cx="2409825" cy="307820"/>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sym typeface="Wingdings" pitchFamily="2" charset="2"/>
                </a:rPr>
                <a:t>RÉSULTAT</a:t>
              </a:r>
              <a:endParaRPr lang="fr-FR" sz="1400" dirty="0">
                <a:solidFill>
                  <a:srgbClr val="DC006B"/>
                </a:solidFill>
                <a:latin typeface="Calibri" panose="020F0502020204030204" pitchFamily="34" charset="0"/>
                <a:sym typeface="Wingdings" pitchFamily="2" charset="2"/>
              </a:endParaRPr>
            </a:p>
          </p:txBody>
        </p:sp>
      </p:grpSp>
      <p:sp>
        <p:nvSpPr>
          <p:cNvPr id="30731" name="Text Box 9"/>
          <p:cNvSpPr txBox="1">
            <a:spLocks noChangeArrowheads="1"/>
          </p:cNvSpPr>
          <p:nvPr/>
        </p:nvSpPr>
        <p:spPr bwMode="auto">
          <a:xfrm>
            <a:off x="715963" y="8192059"/>
            <a:ext cx="1476375" cy="253566"/>
          </a:xfrm>
          <a:prstGeom prst="rect">
            <a:avLst/>
          </a:prstGeom>
          <a:noFill/>
          <a:ln w="9525">
            <a:noFill/>
            <a:miter lim="800000"/>
            <a:headEnd/>
            <a:tailEnd/>
          </a:ln>
        </p:spPr>
        <p:txBody>
          <a:bodyPr lIns="83472" tIns="41737" rIns="83472" bIns="41737">
            <a:spAutoFit/>
          </a:bodyPr>
          <a:lstStyle/>
          <a:p>
            <a:pPr defTabSz="835025"/>
            <a:r>
              <a:rPr lang="fr-FR" sz="1100" dirty="0" smtClean="0">
                <a:solidFill>
                  <a:srgbClr val="404040"/>
                </a:solidFill>
                <a:latin typeface="Calibri" panose="020F0502020204030204" pitchFamily="34" charset="0"/>
                <a:sym typeface="Symbol" pitchFamily="18" charset="2"/>
              </a:rPr>
              <a:t>Texture </a:t>
            </a:r>
            <a:r>
              <a:rPr lang="fr-FR" sz="1100" dirty="0" smtClean="0">
                <a:solidFill>
                  <a:srgbClr val="404040"/>
                </a:solidFill>
                <a:latin typeface="Calibri" panose="020F0502020204030204" pitchFamily="34" charset="0"/>
              </a:rPr>
              <a:t>gel crème</a:t>
            </a:r>
            <a:endParaRPr lang="fr-FR" sz="1100" dirty="0">
              <a:solidFill>
                <a:srgbClr val="404040"/>
              </a:solidFill>
              <a:latin typeface="Calibri" panose="020F0502020204030204" pitchFamily="34" charset="0"/>
            </a:endParaRPr>
          </a:p>
        </p:txBody>
      </p:sp>
      <p:sp>
        <p:nvSpPr>
          <p:cNvPr id="30732" name="Rectangle 8"/>
          <p:cNvSpPr>
            <a:spLocks noChangeArrowheads="1"/>
          </p:cNvSpPr>
          <p:nvPr/>
        </p:nvSpPr>
        <p:spPr bwMode="auto">
          <a:xfrm>
            <a:off x="1621448" y="2808541"/>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Hydratation gourmande de la Framboise</a:t>
            </a:r>
            <a:endParaRPr lang="fr-FR" sz="1200" b="1" dirty="0">
              <a:solidFill>
                <a:srgbClr val="404040"/>
              </a:solidFill>
              <a:latin typeface="Calibri" panose="020F0502020204030204" pitchFamily="34" charset="0"/>
            </a:endParaRPr>
          </a:p>
        </p:txBody>
      </p:sp>
      <p:pic>
        <p:nvPicPr>
          <p:cNvPr id="30734" name="Picture 3" descr="P:\LCL\MARKETING\2. Dr RENAUD\3. IMAGES\5. PLANTES\Actifs clés\3. carrés\Framboise3.jpg"/>
          <p:cNvPicPr>
            <a:picLocks noChangeAspect="1" noChangeArrowheads="1"/>
          </p:cNvPicPr>
          <p:nvPr/>
        </p:nvPicPr>
        <p:blipFill>
          <a:blip r:embed="rId3" cstate="print"/>
          <a:srcRect/>
          <a:stretch>
            <a:fillRect/>
          </a:stretch>
        </p:blipFill>
        <p:spPr bwMode="auto">
          <a:xfrm>
            <a:off x="1853760" y="3098697"/>
            <a:ext cx="325712" cy="325712"/>
          </a:xfrm>
          <a:prstGeom prst="rect">
            <a:avLst/>
          </a:prstGeom>
          <a:noFill/>
          <a:ln w="9525">
            <a:noFill/>
            <a:miter lim="800000"/>
            <a:headEnd/>
            <a:tailEnd/>
          </a:ln>
        </p:spPr>
      </p:pic>
      <p:sp>
        <p:nvSpPr>
          <p:cNvPr id="30735" name="Rectangle 8"/>
          <p:cNvSpPr>
            <a:spLocks noChangeArrowheads="1"/>
          </p:cNvSpPr>
          <p:nvPr/>
        </p:nvSpPr>
        <p:spPr bwMode="auto">
          <a:xfrm>
            <a:off x="1587761" y="4678616"/>
            <a:ext cx="4373301"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Hydratation durable</a:t>
            </a:r>
            <a:endParaRPr lang="fr-FR" sz="1200" b="1" dirty="0">
              <a:solidFill>
                <a:srgbClr val="404040"/>
              </a:solidFill>
              <a:latin typeface="Calibri" panose="020F0502020204030204" pitchFamily="34" charset="0"/>
            </a:endParaRPr>
          </a:p>
        </p:txBody>
      </p:sp>
      <p:pic>
        <p:nvPicPr>
          <p:cNvPr id="60" name="Picture 35" descr="texture_serum"/>
          <p:cNvPicPr>
            <a:picLocks noChangeAspect="1" noChangeArrowheads="1"/>
          </p:cNvPicPr>
          <p:nvPr/>
        </p:nvPicPr>
        <p:blipFill>
          <a:blip r:embed="rId4" cstate="print">
            <a:duotone>
              <a:schemeClr val="accent3">
                <a:shade val="45000"/>
                <a:satMod val="135000"/>
              </a:schemeClr>
              <a:prstClr val="white"/>
            </a:duotone>
          </a:blip>
          <a:srcRect l="12500" t="25000" r="25000" b="12500"/>
          <a:stretch>
            <a:fillRect/>
          </a:stretch>
        </p:blipFill>
        <p:spPr bwMode="auto">
          <a:xfrm>
            <a:off x="224999" y="8183898"/>
            <a:ext cx="286805" cy="288000"/>
          </a:xfrm>
          <a:prstGeom prst="ellipse">
            <a:avLst/>
          </a:prstGeom>
          <a:noFill/>
          <a:ln w="9525">
            <a:solidFill>
              <a:srgbClr val="FDDDE1"/>
            </a:solidFill>
            <a:miter lim="800000"/>
            <a:headEnd/>
            <a:tailEnd/>
          </a:ln>
        </p:spPr>
      </p:pic>
      <p:sp>
        <p:nvSpPr>
          <p:cNvPr id="30737" name="Text Box 10"/>
          <p:cNvSpPr txBox="1">
            <a:spLocks noChangeArrowheads="1"/>
          </p:cNvSpPr>
          <p:nvPr/>
        </p:nvSpPr>
        <p:spPr bwMode="auto">
          <a:xfrm>
            <a:off x="2235452" y="4867701"/>
            <a:ext cx="4351086" cy="553998"/>
          </a:xfrm>
          <a:prstGeom prst="rect">
            <a:avLst/>
          </a:prstGeom>
          <a:noFill/>
          <a:ln w="9525">
            <a:noFill/>
            <a:miter lim="800000"/>
            <a:headEnd/>
            <a:tailEnd/>
          </a:ln>
        </p:spPr>
        <p:txBody>
          <a:bodyPr wrap="square">
            <a:spAutoFit/>
          </a:bodyPr>
          <a:lstStyle/>
          <a:p>
            <a:pPr marL="185738" indent="-185738" algn="just">
              <a:buClr>
                <a:srgbClr val="F4A302"/>
              </a:buClr>
            </a:pPr>
            <a:r>
              <a:rPr lang="fr-FR" sz="1000" dirty="0">
                <a:solidFill>
                  <a:srgbClr val="DC006B"/>
                </a:solidFill>
                <a:latin typeface="Calibri" panose="020F0502020204030204" pitchFamily="34" charset="0"/>
              </a:rPr>
              <a:t>EXTRAITS DE RHIZOME D’IMPERATA CYLINDRICA ET DE CACTUS </a:t>
            </a:r>
          </a:p>
          <a:p>
            <a:pPr marL="185738" indent="-185738">
              <a:buClr>
                <a:srgbClr val="CC0066"/>
              </a:buClr>
              <a:buFont typeface="Arial" panose="020B0604020202020204" pitchFamily="34" charset="0"/>
              <a:buChar char="•"/>
            </a:pPr>
            <a:r>
              <a:rPr lang="fr-FR" sz="1000" dirty="0">
                <a:solidFill>
                  <a:srgbClr val="404040"/>
                </a:solidFill>
                <a:latin typeface="Calibri" panose="020F0502020204030204" pitchFamily="34" charset="0"/>
                <a:cs typeface="Times New Roman" pitchFamily="18" charset="0"/>
                <a:sym typeface="Wingdings" pitchFamily="2" charset="2"/>
              </a:rPr>
              <a:t>Ils apportent une hydratation intense à la peau :  </a:t>
            </a:r>
            <a:r>
              <a:rPr lang="fr-FR" sz="1000" b="1" dirty="0">
                <a:solidFill>
                  <a:srgbClr val="404040"/>
                </a:solidFill>
                <a:latin typeface="Calibri" panose="020F0502020204030204" pitchFamily="34" charset="0"/>
                <a:cs typeface="Times New Roman" pitchFamily="18" charset="0"/>
                <a:sym typeface="Wingdings" pitchFamily="2" charset="2"/>
              </a:rPr>
              <a:t>immédiatement et pendant 24 heures.</a:t>
            </a:r>
            <a:endParaRPr lang="fr-FR" sz="1000" b="1" dirty="0">
              <a:solidFill>
                <a:srgbClr val="404040"/>
              </a:solidFill>
              <a:latin typeface="Calibri" panose="020F0502020204030204" pitchFamily="34" charset="0"/>
              <a:sym typeface="Symbol" pitchFamily="18" charset="2"/>
            </a:endParaRPr>
          </a:p>
        </p:txBody>
      </p:sp>
      <p:sp>
        <p:nvSpPr>
          <p:cNvPr id="50" name="Rectangle 21"/>
          <p:cNvSpPr>
            <a:spLocks noChangeArrowheads="1"/>
          </p:cNvSpPr>
          <p:nvPr/>
        </p:nvSpPr>
        <p:spPr bwMode="auto">
          <a:xfrm>
            <a:off x="2254511" y="5584430"/>
            <a:ext cx="4373301" cy="392076"/>
          </a:xfrm>
          <a:prstGeom prst="rect">
            <a:avLst/>
          </a:prstGeom>
          <a:noFill/>
          <a:ln w="28575" cap="rnd">
            <a:noFill/>
            <a:prstDash val="sysDot"/>
            <a:miter lim="800000"/>
            <a:headEnd/>
            <a:tailEnd/>
          </a:ln>
        </p:spPr>
        <p:txBody>
          <a:bodyPr wrap="square" lIns="83485" tIns="41742" rIns="83485" bIns="41742">
            <a:spAutoFit/>
          </a:bodyPr>
          <a:lstStyle/>
          <a:p>
            <a:pPr defTabSz="835025">
              <a:spcBef>
                <a:spcPts val="0"/>
              </a:spcBef>
              <a:spcAft>
                <a:spcPts val="0"/>
              </a:spcAft>
              <a:defRPr/>
            </a:pPr>
            <a:r>
              <a:rPr lang="fr-FR" sz="1000" dirty="0">
                <a:solidFill>
                  <a:srgbClr val="DC006B"/>
                </a:solidFill>
                <a:latin typeface="Calibri" panose="020F0502020204030204" pitchFamily="34" charset="0"/>
                <a:sym typeface="Symbol" pitchFamily="18" charset="2"/>
              </a:rPr>
              <a:t>PROTÉINES DE BLÉ </a:t>
            </a:r>
            <a:r>
              <a:rPr lang="fr-FR" sz="1000" dirty="0">
                <a:solidFill>
                  <a:srgbClr val="DC006B"/>
                </a:solidFill>
                <a:latin typeface="Calibri" panose="020F0502020204030204" pitchFamily="34" charset="0"/>
              </a:rPr>
              <a:t> </a:t>
            </a:r>
          </a:p>
          <a:p>
            <a:pPr marL="182563" indent="-182563" defTabSz="835025">
              <a:spcBef>
                <a:spcPts val="0"/>
              </a:spcBef>
              <a:spcAft>
                <a:spcPts val="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cs typeface="Times New Roman" pitchFamily="18" charset="0"/>
                <a:sym typeface="Symbol" pitchFamily="18" charset="2"/>
              </a:rPr>
              <a:t>Grâce à leurs vertus </a:t>
            </a:r>
            <a:r>
              <a:rPr lang="fr-FR" sz="1000" dirty="0">
                <a:solidFill>
                  <a:srgbClr val="404040"/>
                </a:solidFill>
                <a:latin typeface="Calibri" panose="020F0502020204030204" pitchFamily="34" charset="0"/>
                <a:cs typeface="Times New Roman" pitchFamily="18" charset="0"/>
                <a:sym typeface="Symbol" pitchFamily="18" charset="2"/>
              </a:rPr>
              <a:t>lissantes unifient le teint</a:t>
            </a:r>
            <a:r>
              <a:rPr lang="fr-FR" sz="900" b="1" dirty="0">
                <a:solidFill>
                  <a:srgbClr val="003B5A"/>
                </a:solidFill>
                <a:latin typeface="Century Gothic" pitchFamily="34" charset="0"/>
              </a:rPr>
              <a:t>.</a:t>
            </a:r>
            <a:endParaRPr lang="fr-FR" sz="900" dirty="0">
              <a:solidFill>
                <a:srgbClr val="003B5A"/>
              </a:solidFill>
              <a:latin typeface="Century Gothic" pitchFamily="34" charset="0"/>
            </a:endParaRPr>
          </a:p>
        </p:txBody>
      </p:sp>
      <p:sp>
        <p:nvSpPr>
          <p:cNvPr id="30739" name="Rectangle 8"/>
          <p:cNvSpPr>
            <a:spLocks noChangeArrowheads="1"/>
          </p:cNvSpPr>
          <p:nvPr/>
        </p:nvSpPr>
        <p:spPr bwMode="auto">
          <a:xfrm>
            <a:off x="1603986" y="5383466"/>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Action lissante</a:t>
            </a:r>
            <a:endParaRPr lang="fr-FR" sz="1200" b="1" dirty="0">
              <a:solidFill>
                <a:srgbClr val="404040"/>
              </a:solidFill>
              <a:latin typeface="Calibri" panose="020F0502020204030204" pitchFamily="34" charset="0"/>
            </a:endParaRPr>
          </a:p>
        </p:txBody>
      </p:sp>
      <p:sp>
        <p:nvSpPr>
          <p:cNvPr id="30741" name="Text Box 16"/>
          <p:cNvSpPr txBox="1">
            <a:spLocks noChangeArrowheads="1"/>
          </p:cNvSpPr>
          <p:nvPr/>
        </p:nvSpPr>
        <p:spPr bwMode="auto">
          <a:xfrm>
            <a:off x="904403" y="7740444"/>
            <a:ext cx="1163637" cy="307764"/>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30742" name="Text Box 9"/>
          <p:cNvSpPr txBox="1">
            <a:spLocks noChangeArrowheads="1"/>
          </p:cNvSpPr>
          <p:nvPr/>
        </p:nvSpPr>
        <p:spPr bwMode="auto">
          <a:xfrm>
            <a:off x="715963" y="8656245"/>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48" name="Picture 3" descr="P:\LCL\MARKETING\2. Dr RENAUD\3. IMAGES\5. PLANTES\Actifs clés\3. carrés\Framboise3.jpg"/>
          <p:cNvPicPr>
            <a:picLocks noChangeAspect="1" noChangeArrowheads="1"/>
          </p:cNvPicPr>
          <p:nvPr/>
        </p:nvPicPr>
        <p:blipFill>
          <a:blip r:embed="rId5" cstate="print"/>
          <a:srcRect/>
          <a:stretch>
            <a:fillRect/>
          </a:stretch>
        </p:blipFill>
        <p:spPr bwMode="auto">
          <a:xfrm>
            <a:off x="249949" y="8658330"/>
            <a:ext cx="288000" cy="288000"/>
          </a:xfrm>
          <a:prstGeom prst="ellipse">
            <a:avLst/>
          </a:prstGeom>
          <a:noFill/>
        </p:spPr>
      </p:pic>
      <p:sp>
        <p:nvSpPr>
          <p:cNvPr id="30745" name="Text Box 10"/>
          <p:cNvSpPr txBox="1">
            <a:spLocks noChangeArrowheads="1"/>
          </p:cNvSpPr>
          <p:nvPr/>
        </p:nvSpPr>
        <p:spPr bwMode="auto">
          <a:xfrm>
            <a:off x="2240309" y="3427045"/>
            <a:ext cx="4330353" cy="707886"/>
          </a:xfrm>
          <a:prstGeom prst="rect">
            <a:avLst/>
          </a:prstGeom>
          <a:noFill/>
          <a:ln w="9525">
            <a:noFill/>
            <a:miter lim="800000"/>
            <a:headEnd/>
            <a:tailEnd/>
          </a:ln>
        </p:spPr>
        <p:txBody>
          <a:bodyPr wrap="square">
            <a:spAutoFit/>
          </a:bodyPr>
          <a:lstStyle/>
          <a:p>
            <a:pPr marL="185738" indent="-185738" algn="just">
              <a:buClr>
                <a:srgbClr val="DC006B"/>
              </a:buClr>
            </a:pPr>
            <a:r>
              <a:rPr lang="fr-FR" sz="1000" dirty="0" smtClean="0">
                <a:solidFill>
                  <a:srgbClr val="DC006B"/>
                </a:solidFill>
                <a:latin typeface="Calibri" panose="020F0502020204030204" pitchFamily="34" charset="0"/>
              </a:rPr>
              <a:t>OMÉGAS </a:t>
            </a:r>
            <a:r>
              <a:rPr lang="fr-FR" sz="1000" dirty="0">
                <a:solidFill>
                  <a:srgbClr val="DC006B"/>
                </a:solidFill>
                <a:latin typeface="Calibri" panose="020F0502020204030204" pitchFamily="34" charset="0"/>
              </a:rPr>
              <a:t>DE FRAMBOISE </a:t>
            </a:r>
          </a:p>
          <a:p>
            <a:pPr marL="185738" indent="-185738" algn="just">
              <a:buClr>
                <a:srgbClr val="DC006B"/>
              </a:buClr>
              <a:buFont typeface="Arial" panose="020B0604020202020204" pitchFamily="34" charset="0"/>
              <a:buChar char="•"/>
            </a:pPr>
            <a:r>
              <a:rPr lang="fr-FR" sz="1000" dirty="0">
                <a:solidFill>
                  <a:srgbClr val="404040"/>
                </a:solidFill>
                <a:latin typeface="Calibri" panose="020F0502020204030204" pitchFamily="34" charset="0"/>
              </a:rPr>
              <a:t>Leur structure étant similaire à celles des éléments essentiels de la barrière cutanée, les </a:t>
            </a:r>
            <a:r>
              <a:rPr lang="fr-FR" sz="1000" b="1" dirty="0">
                <a:solidFill>
                  <a:srgbClr val="404040"/>
                </a:solidFill>
                <a:latin typeface="Calibri" panose="020F0502020204030204" pitchFamily="34" charset="0"/>
              </a:rPr>
              <a:t>omégas 3 de Framboise </a:t>
            </a:r>
            <a:r>
              <a:rPr lang="fr-FR" sz="1000" dirty="0">
                <a:solidFill>
                  <a:srgbClr val="404040"/>
                </a:solidFill>
                <a:latin typeface="Calibri" panose="020F0502020204030204" pitchFamily="34" charset="0"/>
              </a:rPr>
              <a:t>aident au maintien de l’hydratation de la peau</a:t>
            </a:r>
            <a:r>
              <a:rPr lang="fr-FR" sz="900" dirty="0">
                <a:solidFill>
                  <a:srgbClr val="404040"/>
                </a:solidFill>
                <a:latin typeface="Calibri" panose="020F0502020204030204" pitchFamily="34" charset="0"/>
              </a:rPr>
              <a:t>.</a:t>
            </a:r>
          </a:p>
        </p:txBody>
      </p:sp>
      <p:pic>
        <p:nvPicPr>
          <p:cNvPr id="30746" name="Picture 1" descr="P:\LCL\MARKETING\2. Dr RENAUD\3. IMAGES\5. PLANTES\framboise oméga 3.jpg"/>
          <p:cNvPicPr>
            <a:picLocks noChangeAspect="1" noChangeArrowheads="1"/>
          </p:cNvPicPr>
          <p:nvPr/>
        </p:nvPicPr>
        <p:blipFill>
          <a:blip r:embed="rId6" cstate="print"/>
          <a:srcRect/>
          <a:stretch>
            <a:fillRect/>
          </a:stretch>
        </p:blipFill>
        <p:spPr bwMode="auto">
          <a:xfrm>
            <a:off x="1842437" y="3503300"/>
            <a:ext cx="362435" cy="362434"/>
          </a:xfrm>
          <a:prstGeom prst="rect">
            <a:avLst/>
          </a:prstGeom>
          <a:noFill/>
          <a:ln w="9525">
            <a:noFill/>
            <a:miter lim="800000"/>
            <a:headEnd/>
            <a:tailEnd/>
          </a:ln>
        </p:spPr>
      </p:pic>
      <p:pic>
        <p:nvPicPr>
          <p:cNvPr id="30747" name="Image 48" descr="riz.jpg"/>
          <p:cNvPicPr>
            <a:picLocks noChangeAspect="1"/>
          </p:cNvPicPr>
          <p:nvPr/>
        </p:nvPicPr>
        <p:blipFill>
          <a:blip r:embed="rId7" cstate="print"/>
          <a:srcRect l="12804" t="16087" r="9569" b="21304"/>
          <a:stretch>
            <a:fillRect/>
          </a:stretch>
        </p:blipFill>
        <p:spPr bwMode="auto">
          <a:xfrm>
            <a:off x="1837685" y="4247837"/>
            <a:ext cx="360838" cy="362435"/>
          </a:xfrm>
          <a:prstGeom prst="rect">
            <a:avLst/>
          </a:prstGeom>
          <a:noFill/>
          <a:ln w="9525">
            <a:noFill/>
            <a:miter lim="800000"/>
            <a:headEnd/>
            <a:tailEnd/>
          </a:ln>
        </p:spPr>
      </p:pic>
      <p:sp>
        <p:nvSpPr>
          <p:cNvPr id="46" name="Text Box 10"/>
          <p:cNvSpPr txBox="1">
            <a:spLocks noChangeArrowheads="1"/>
          </p:cNvSpPr>
          <p:nvPr/>
        </p:nvSpPr>
        <p:spPr bwMode="auto">
          <a:xfrm>
            <a:off x="2233948" y="4188251"/>
            <a:ext cx="4308139" cy="553998"/>
          </a:xfrm>
          <a:prstGeom prst="rect">
            <a:avLst/>
          </a:prstGeom>
          <a:noFill/>
          <a:ln w="9525">
            <a:noFill/>
            <a:miter lim="800000"/>
            <a:headEnd/>
            <a:tailEnd/>
          </a:ln>
        </p:spPr>
        <p:txBody>
          <a:bodyPr wrap="square">
            <a:spAutoFit/>
          </a:bodyPr>
          <a:lstStyle/>
          <a:p>
            <a:pPr marL="185738" indent="-185738" algn="just">
              <a:buClr>
                <a:srgbClr val="DC006B"/>
              </a:buClr>
              <a:defRPr/>
            </a:pPr>
            <a:r>
              <a:rPr lang="fr-FR" sz="1000" dirty="0">
                <a:solidFill>
                  <a:srgbClr val="DC006B"/>
                </a:solidFill>
                <a:latin typeface="Calibri" panose="020F0502020204030204" pitchFamily="34" charset="0"/>
                <a:sym typeface="Symbol" pitchFamily="18" charset="2"/>
              </a:rPr>
              <a:t>CÉRAMIDES DE RIZ ENCAPSULÉS</a:t>
            </a:r>
          </a:p>
          <a:p>
            <a:pPr marL="185738" indent="-185738" algn="just">
              <a:buClr>
                <a:srgbClr val="DC006B"/>
              </a:buClr>
              <a:buFont typeface="Arial" panose="020B0604020202020204" pitchFamily="34" charset="0"/>
              <a:buChar char="•"/>
              <a:defRPr/>
            </a:pPr>
            <a:r>
              <a:rPr lang="fr-FR" sz="1000" spc="-20" dirty="0">
                <a:solidFill>
                  <a:srgbClr val="404040"/>
                </a:solidFill>
                <a:latin typeface="Calibri" panose="020F0502020204030204" pitchFamily="34" charset="0"/>
                <a:cs typeface="Times New Roman" charset="0"/>
                <a:sym typeface="Symbol" pitchFamily="18" charset="2"/>
              </a:rPr>
              <a:t>Ils ciblent et se fixent sur les parties « sèches » de la peau pour limiter la déshydratation.</a:t>
            </a:r>
          </a:p>
        </p:txBody>
      </p:sp>
      <p:sp>
        <p:nvSpPr>
          <p:cNvPr id="30749" name="Rectangle 8"/>
          <p:cNvSpPr>
            <a:spLocks noChangeArrowheads="1"/>
          </p:cNvSpPr>
          <p:nvPr/>
        </p:nvSpPr>
        <p:spPr bwMode="auto">
          <a:xfrm>
            <a:off x="1603986" y="4005516"/>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Hydratation intelligente</a:t>
            </a:r>
            <a:endParaRPr lang="fr-FR" sz="1200" b="1" dirty="0">
              <a:solidFill>
                <a:srgbClr val="404040"/>
              </a:solidFill>
              <a:latin typeface="Calibri" panose="020F0502020204030204" pitchFamily="34" charset="0"/>
            </a:endParaRPr>
          </a:p>
        </p:txBody>
      </p:sp>
      <p:grpSp>
        <p:nvGrpSpPr>
          <p:cNvPr id="30750" name="Groupe 58"/>
          <p:cNvGrpSpPr>
            <a:grpSpLocks/>
          </p:cNvGrpSpPr>
          <p:nvPr/>
        </p:nvGrpSpPr>
        <p:grpSpPr bwMode="auto">
          <a:xfrm>
            <a:off x="1837685" y="4949985"/>
            <a:ext cx="380332" cy="389430"/>
            <a:chOff x="2856384" y="7552928"/>
            <a:chExt cx="306000" cy="304652"/>
          </a:xfrm>
        </p:grpSpPr>
        <p:pic>
          <p:nvPicPr>
            <p:cNvPr id="30767" name="Picture 3" descr="P:\LCL\MARKETING\2. Dr RENAUD\3. IMAGES\5. PLANTES\Actifs\imperata cylindrica carré.jpg"/>
            <p:cNvPicPr>
              <a:picLocks noChangeAspect="1" noChangeArrowheads="1"/>
            </p:cNvPicPr>
            <p:nvPr/>
          </p:nvPicPr>
          <p:blipFill>
            <a:blip r:embed="rId8" cstate="print"/>
            <a:srcRect/>
            <a:stretch>
              <a:fillRect/>
            </a:stretch>
          </p:blipFill>
          <p:spPr bwMode="auto">
            <a:xfrm>
              <a:off x="2856384" y="7552928"/>
              <a:ext cx="306000" cy="304652"/>
            </a:xfrm>
            <a:prstGeom prst="rect">
              <a:avLst/>
            </a:prstGeom>
            <a:noFill/>
            <a:ln w="9525">
              <a:noFill/>
              <a:miter lim="800000"/>
              <a:headEnd/>
              <a:tailEnd/>
            </a:ln>
          </p:spPr>
        </p:pic>
        <p:pic>
          <p:nvPicPr>
            <p:cNvPr id="30768" name="Image 264" descr="cactus.jpg"/>
            <p:cNvPicPr>
              <a:picLocks noChangeAspect="1"/>
            </p:cNvPicPr>
            <p:nvPr/>
          </p:nvPicPr>
          <p:blipFill>
            <a:blip r:embed="rId9" cstate="print"/>
            <a:srcRect l="29974" t="10194" r="35880"/>
            <a:stretch>
              <a:fillRect/>
            </a:stretch>
          </p:blipFill>
          <p:spPr bwMode="auto">
            <a:xfrm>
              <a:off x="3000400" y="7552928"/>
              <a:ext cx="145258" cy="288000"/>
            </a:xfrm>
            <a:prstGeom prst="rect">
              <a:avLst/>
            </a:prstGeom>
            <a:noFill/>
            <a:ln w="9525">
              <a:noFill/>
              <a:miter lim="800000"/>
              <a:headEnd/>
              <a:tailEnd/>
            </a:ln>
          </p:spPr>
        </p:pic>
      </p:grpSp>
      <p:pic>
        <p:nvPicPr>
          <p:cNvPr id="30751" name="Picture 3" descr="P:\LCL\MARKETING\2. Dr RENAUD\3. IMAGES\5. PLANTES\blé carré.jpg"/>
          <p:cNvPicPr>
            <a:picLocks noChangeAspect="1" noChangeArrowheads="1"/>
          </p:cNvPicPr>
          <p:nvPr/>
        </p:nvPicPr>
        <p:blipFill>
          <a:blip r:embed="rId10" cstate="print"/>
          <a:srcRect/>
          <a:stretch>
            <a:fillRect/>
          </a:stretch>
        </p:blipFill>
        <p:spPr bwMode="auto">
          <a:xfrm>
            <a:off x="1859910" y="5636891"/>
            <a:ext cx="360838" cy="364031"/>
          </a:xfrm>
          <a:prstGeom prst="rect">
            <a:avLst/>
          </a:prstGeom>
          <a:noFill/>
          <a:ln w="9525">
            <a:noFill/>
            <a:miter lim="800000"/>
            <a:headEnd/>
            <a:tailEnd/>
          </a:ln>
        </p:spPr>
      </p:pic>
      <p:sp>
        <p:nvSpPr>
          <p:cNvPr id="30752" name="Rectangle 8"/>
          <p:cNvSpPr>
            <a:spLocks noChangeArrowheads="1"/>
          </p:cNvSpPr>
          <p:nvPr/>
        </p:nvSpPr>
        <p:spPr bwMode="auto">
          <a:xfrm>
            <a:off x="1588111" y="2015172"/>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Action </a:t>
            </a:r>
            <a:r>
              <a:rPr lang="fr-FR" sz="1200" b="1" dirty="0" smtClean="0">
                <a:solidFill>
                  <a:srgbClr val="404040"/>
                </a:solidFill>
                <a:latin typeface="Calibri" panose="020F0502020204030204" pitchFamily="34" charset="0"/>
                <a:cs typeface="Times New Roman" pitchFamily="18" charset="0"/>
              </a:rPr>
              <a:t>régulatrice du stress cutané et environnemental </a:t>
            </a:r>
            <a:endParaRPr lang="fr-FR" sz="1200" b="1" dirty="0">
              <a:solidFill>
                <a:srgbClr val="404040"/>
              </a:solidFill>
              <a:latin typeface="Calibri" panose="020F0502020204030204" pitchFamily="34" charset="0"/>
            </a:endParaRPr>
          </a:p>
        </p:txBody>
      </p:sp>
      <p:sp>
        <p:nvSpPr>
          <p:cNvPr id="67" name="Rectangle 66"/>
          <p:cNvSpPr/>
          <p:nvPr/>
        </p:nvSpPr>
        <p:spPr>
          <a:xfrm>
            <a:off x="4276891" y="6466342"/>
            <a:ext cx="1547812" cy="600164"/>
          </a:xfrm>
          <a:prstGeom prst="rect">
            <a:avLst/>
          </a:prstGeom>
        </p:spPr>
        <p:txBody>
          <a:bodyPr>
            <a:spAutoFit/>
          </a:bodyPr>
          <a:lstStyle/>
          <a:p>
            <a:pPr>
              <a:tabLst>
                <a:tab pos="292100" algn="l"/>
              </a:tabLst>
              <a:defRPr/>
            </a:pPr>
            <a:r>
              <a:rPr lang="fr-FR" sz="1100" u="sng" dirty="0" smtClean="0">
                <a:solidFill>
                  <a:srgbClr val="404040"/>
                </a:solidFill>
                <a:latin typeface="Calibri" panose="020F0502020204030204" pitchFamily="34" charset="0"/>
                <a:cs typeface="Arial" pitchFamily="34" charset="0"/>
                <a:sym typeface="Symbol" pitchFamily="18" charset="2"/>
              </a:rPr>
              <a:t>Test de satisfaction</a:t>
            </a:r>
            <a:r>
              <a:rPr lang="fr-FR" sz="1100" dirty="0" smtClean="0">
                <a:solidFill>
                  <a:srgbClr val="404040"/>
                </a:solidFill>
                <a:latin typeface="Calibri" panose="020F0502020204030204" pitchFamily="34" charset="0"/>
                <a:cs typeface="Arial" pitchFamily="34" charset="0"/>
                <a:sym typeface="Symbol" pitchFamily="18" charset="2"/>
              </a:rPr>
              <a:t>*</a:t>
            </a:r>
          </a:p>
          <a:p>
            <a:pPr>
              <a:tabLst>
                <a:tab pos="292100" algn="l"/>
              </a:tabLst>
              <a:defRPr/>
            </a:pPr>
            <a:r>
              <a:rPr lang="fr-FR" sz="1100" dirty="0" smtClean="0">
                <a:solidFill>
                  <a:srgbClr val="404040"/>
                </a:solidFill>
                <a:latin typeface="Calibri" panose="020F0502020204030204" pitchFamily="34" charset="0"/>
                <a:cs typeface="Arial" pitchFamily="34" charset="0"/>
                <a:sym typeface="Symbol" pitchFamily="18" charset="2"/>
              </a:rPr>
              <a:t>Peau </a:t>
            </a:r>
            <a:r>
              <a:rPr lang="fr-FR" sz="1100" b="1" dirty="0">
                <a:solidFill>
                  <a:srgbClr val="404040"/>
                </a:solidFill>
                <a:latin typeface="Calibri" panose="020F0502020204030204" pitchFamily="34" charset="0"/>
                <a:cs typeface="Arial" pitchFamily="34" charset="0"/>
                <a:sym typeface="Symbol" pitchFamily="18" charset="2"/>
              </a:rPr>
              <a:t>plus</a:t>
            </a:r>
            <a:r>
              <a:rPr lang="fr-FR" sz="1100" dirty="0">
                <a:solidFill>
                  <a:srgbClr val="404040"/>
                </a:solidFill>
                <a:latin typeface="Calibri" panose="020F0502020204030204" pitchFamily="34" charset="0"/>
                <a:cs typeface="Arial" pitchFamily="34" charset="0"/>
                <a:sym typeface="Symbol" pitchFamily="18" charset="2"/>
              </a:rPr>
              <a:t> </a:t>
            </a:r>
            <a:r>
              <a:rPr lang="fr-FR" sz="1100" b="1" dirty="0">
                <a:solidFill>
                  <a:srgbClr val="404040"/>
                </a:solidFill>
                <a:latin typeface="Calibri" panose="020F0502020204030204" pitchFamily="34" charset="0"/>
                <a:cs typeface="Arial" pitchFamily="34" charset="0"/>
                <a:sym typeface="Symbol" pitchFamily="18" charset="2"/>
              </a:rPr>
              <a:t>douce </a:t>
            </a:r>
            <a:r>
              <a:rPr lang="fr-FR" sz="1100" dirty="0">
                <a:solidFill>
                  <a:srgbClr val="404040"/>
                </a:solidFill>
                <a:latin typeface="Calibri" panose="020F0502020204030204" pitchFamily="34" charset="0"/>
                <a:cs typeface="Arial" pitchFamily="34" charset="0"/>
                <a:sym typeface="Symbol" pitchFamily="18" charset="2"/>
              </a:rPr>
              <a:t>pour </a:t>
            </a:r>
          </a:p>
          <a:p>
            <a:pPr>
              <a:tabLst>
                <a:tab pos="292100" algn="l"/>
              </a:tabLst>
              <a:defRPr/>
            </a:pPr>
            <a:r>
              <a:rPr lang="fr-FR" sz="1100" dirty="0">
                <a:solidFill>
                  <a:srgbClr val="404040"/>
                </a:solidFill>
                <a:latin typeface="Calibri" panose="020F0502020204030204" pitchFamily="34" charset="0"/>
                <a:cs typeface="Arial" pitchFamily="34" charset="0"/>
                <a:sym typeface="Symbol" pitchFamily="18" charset="2"/>
              </a:rPr>
              <a:t>Peau </a:t>
            </a:r>
            <a:r>
              <a:rPr lang="fr-FR" sz="1100" b="1" dirty="0">
                <a:solidFill>
                  <a:srgbClr val="404040"/>
                </a:solidFill>
                <a:latin typeface="Calibri" panose="020F0502020204030204" pitchFamily="34" charset="0"/>
                <a:cs typeface="Arial" pitchFamily="34" charset="0"/>
                <a:sym typeface="Symbol" pitchFamily="18" charset="2"/>
              </a:rPr>
              <a:t>hydratée </a:t>
            </a:r>
            <a:r>
              <a:rPr lang="fr-FR" sz="1100" dirty="0">
                <a:solidFill>
                  <a:srgbClr val="404040"/>
                </a:solidFill>
                <a:latin typeface="Calibri" panose="020F0502020204030204" pitchFamily="34" charset="0"/>
                <a:cs typeface="Arial" pitchFamily="34" charset="0"/>
                <a:sym typeface="Symbol" pitchFamily="18" charset="2"/>
              </a:rPr>
              <a:t>pour </a:t>
            </a:r>
          </a:p>
        </p:txBody>
      </p:sp>
      <p:sp>
        <p:nvSpPr>
          <p:cNvPr id="68" name="Rectangle 67"/>
          <p:cNvSpPr/>
          <p:nvPr/>
        </p:nvSpPr>
        <p:spPr>
          <a:xfrm>
            <a:off x="5886394" y="6637368"/>
            <a:ext cx="720725" cy="430213"/>
          </a:xfrm>
          <a:prstGeom prst="rect">
            <a:avLst/>
          </a:prstGeom>
        </p:spPr>
        <p:txBody>
          <a:bodyPr>
            <a:spAutoFit/>
          </a:bodyPr>
          <a:lstStyle/>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91%</a:t>
            </a:r>
          </a:p>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82%</a:t>
            </a:r>
          </a:p>
        </p:txBody>
      </p:sp>
      <p:sp>
        <p:nvSpPr>
          <p:cNvPr id="30760" name="Rectangle 58"/>
          <p:cNvSpPr>
            <a:spLocks noChangeArrowheads="1"/>
          </p:cNvSpPr>
          <p:nvPr/>
        </p:nvSpPr>
        <p:spPr bwMode="auto">
          <a:xfrm>
            <a:off x="2500313" y="7286360"/>
            <a:ext cx="4535487" cy="177164"/>
          </a:xfrm>
          <a:prstGeom prst="rect">
            <a:avLst/>
          </a:prstGeom>
          <a:noFill/>
          <a:ln w="9525">
            <a:noFill/>
            <a:miter lim="800000"/>
            <a:headEnd/>
            <a:tailEnd/>
          </a:ln>
        </p:spPr>
        <p:txBody>
          <a:bodyPr>
            <a:spAutoFit/>
          </a:bodyPr>
          <a:lstStyle/>
          <a:p>
            <a:pPr>
              <a:lnSpc>
                <a:spcPts val="600"/>
              </a:lnSpc>
              <a:spcBef>
                <a:spcPct val="50000"/>
              </a:spcBef>
              <a:buClr>
                <a:srgbClr val="F668B2"/>
              </a:buClr>
            </a:pPr>
            <a:r>
              <a:rPr lang="fr-FR" sz="800" i="1" dirty="0">
                <a:solidFill>
                  <a:srgbClr val="404040"/>
                </a:solidFill>
                <a:latin typeface="Calibri" panose="020F0502020204030204" pitchFamily="34" charset="0"/>
                <a:cs typeface="Times New Roman" pitchFamily="18" charset="0"/>
                <a:sym typeface="Symbol" pitchFamily="18" charset="2"/>
              </a:rPr>
              <a:t>* Etude de satisfaction réalisée auprès de 22 femmes après 21 jours d’application </a:t>
            </a:r>
            <a:r>
              <a:rPr lang="fr-FR" sz="800" i="1" dirty="0" err="1">
                <a:solidFill>
                  <a:srgbClr val="404040"/>
                </a:solidFill>
                <a:latin typeface="Calibri" panose="020F0502020204030204" pitchFamily="34" charset="0"/>
                <a:cs typeface="Times New Roman" pitchFamily="18" charset="0"/>
                <a:sym typeface="Symbol" pitchFamily="18" charset="2"/>
              </a:rPr>
              <a:t>bi-quotidienne</a:t>
            </a:r>
            <a:r>
              <a:rPr lang="fr-FR" sz="800" i="1" dirty="0">
                <a:solidFill>
                  <a:srgbClr val="404040"/>
                </a:solidFill>
                <a:latin typeface="Calibri" panose="020F0502020204030204" pitchFamily="34" charset="0"/>
                <a:cs typeface="Times New Roman" pitchFamily="18" charset="0"/>
                <a:sym typeface="Symbol" pitchFamily="18" charset="2"/>
              </a:rPr>
              <a:t>.</a:t>
            </a:r>
          </a:p>
        </p:txBody>
      </p:sp>
      <p:sp>
        <p:nvSpPr>
          <p:cNvPr id="30762" name="ZoneTexte 1"/>
          <p:cNvSpPr>
            <a:spLocks noChangeArrowheads="1"/>
          </p:cNvSpPr>
          <p:nvPr/>
        </p:nvSpPr>
        <p:spPr bwMode="auto">
          <a:xfrm>
            <a:off x="4395301" y="2290652"/>
            <a:ext cx="582344" cy="230832"/>
          </a:xfrm>
          <a:prstGeom prst="rect">
            <a:avLst/>
          </a:prstGeom>
          <a:solidFill>
            <a:schemeClr val="bg1"/>
          </a:solidFill>
          <a:ln w="9525">
            <a:solidFill>
              <a:srgbClr val="E12276"/>
            </a:solidFill>
            <a:prstDash val="sysDot"/>
            <a:round/>
            <a:headEnd/>
            <a:tailEnd/>
          </a:ln>
        </p:spPr>
        <p:txBody>
          <a:bodyPr wrap="square">
            <a:spAutoFit/>
          </a:bodyPr>
          <a:lstStyle/>
          <a:p>
            <a:pPr algn="ctr"/>
            <a:r>
              <a:rPr lang="fr-FR" sz="900" b="1" dirty="0">
                <a:solidFill>
                  <a:srgbClr val="404040"/>
                </a:solidFill>
                <a:latin typeface="Calibri" panose="020F0502020204030204" pitchFamily="34" charset="0"/>
              </a:rPr>
              <a:t>BREVET</a:t>
            </a:r>
          </a:p>
        </p:txBody>
      </p:sp>
      <p:sp>
        <p:nvSpPr>
          <p:cNvPr id="53" name="Rectangle 21"/>
          <p:cNvSpPr>
            <a:spLocks noChangeArrowheads="1"/>
          </p:cNvSpPr>
          <p:nvPr/>
        </p:nvSpPr>
        <p:spPr bwMode="auto">
          <a:xfrm>
            <a:off x="2151771" y="2322146"/>
            <a:ext cx="4348384" cy="392076"/>
          </a:xfrm>
          <a:prstGeom prst="rect">
            <a:avLst/>
          </a:prstGeom>
          <a:noFill/>
          <a:ln w="28575" cap="rnd">
            <a:noFill/>
            <a:prstDash val="sysDot"/>
            <a:miter lim="800000"/>
            <a:headEnd/>
            <a:tailEnd/>
          </a:ln>
        </p:spPr>
        <p:txBody>
          <a:bodyPr wrap="square" lIns="83485" tIns="41742" rIns="83485" bIns="41742">
            <a:spAutoFit/>
          </a:bodyPr>
          <a:lstStyle/>
          <a:p>
            <a:pPr lvl="1" indent="-457200" algn="just" eaLnBrk="1" hangingPunct="1">
              <a:buClr>
                <a:srgbClr val="6B5999"/>
              </a:buClr>
            </a:pPr>
            <a:r>
              <a:rPr lang="fr-FR" sz="1000" b="1" dirty="0">
                <a:solidFill>
                  <a:srgbClr val="E12276"/>
                </a:solidFill>
                <a:latin typeface="Calibri" panose="020F0502020204030204" pitchFamily="34" charset="0"/>
                <a:sym typeface="Symbol" panose="05050102010706020507" pitchFamily="18" charset="2"/>
              </a:rPr>
              <a:t>COMPLEXE </a:t>
            </a:r>
            <a:r>
              <a:rPr lang="fr-FR" sz="1000" b="1" dirty="0" smtClean="0">
                <a:solidFill>
                  <a:srgbClr val="E12276"/>
                </a:solidFill>
                <a:latin typeface="Calibri" panose="020F0502020204030204" pitchFamily="34" charset="0"/>
                <a:sym typeface="Symbol" panose="05050102010706020507" pitchFamily="18" charset="2"/>
              </a:rPr>
              <a:t>NEURO-PHYTO-OXYGÉNANT</a:t>
            </a:r>
            <a:endParaRPr lang="fr-FR" sz="1000" b="1" dirty="0">
              <a:solidFill>
                <a:srgbClr val="E12276"/>
              </a:solidFill>
              <a:latin typeface="Calibri" panose="020F0502020204030204" pitchFamily="34" charset="0"/>
              <a:sym typeface="Symbol" panose="05050102010706020507" pitchFamily="18" charset="2"/>
            </a:endParaRPr>
          </a:p>
          <a:p>
            <a:pPr marL="180975" indent="-180975" algn="just" eaLnBrk="1" hangingPunct="1">
              <a:buClr>
                <a:srgbClr val="DC006B"/>
              </a:buClr>
              <a:buFont typeface="Arial" panose="020B0604020202020204" pitchFamily="34" charset="0"/>
              <a:buChar char="•"/>
            </a:pPr>
            <a:r>
              <a:rPr lang="fr-FR" sz="1000" dirty="0">
                <a:solidFill>
                  <a:srgbClr val="404040"/>
                </a:solidFill>
                <a:latin typeface="Calibri" panose="020F0502020204030204" pitchFamily="34" charset="0"/>
                <a:sym typeface="Symbol" panose="05050102010706020507" pitchFamily="18" charset="2"/>
              </a:rPr>
              <a:t>Stimule la synthèse de Dopamine et booste l’oxygénation </a:t>
            </a:r>
            <a:r>
              <a:rPr lang="fr-FR" sz="1000" dirty="0" smtClean="0">
                <a:solidFill>
                  <a:srgbClr val="404040"/>
                </a:solidFill>
                <a:latin typeface="Calibri" panose="020F0502020204030204" pitchFamily="34" charset="0"/>
                <a:sym typeface="Symbol" panose="05050102010706020507" pitchFamily="18" charset="2"/>
              </a:rPr>
              <a:t>cellulaire.</a:t>
            </a:r>
            <a:endParaRPr lang="fr-FR" sz="1000" dirty="0">
              <a:solidFill>
                <a:srgbClr val="404040"/>
              </a:solidFill>
              <a:latin typeface="Calibri" panose="020F0502020204030204" pitchFamily="34" charset="0"/>
              <a:sym typeface="Symbol" panose="05050102010706020507" pitchFamily="18" charset="2"/>
            </a:endParaRPr>
          </a:p>
        </p:txBody>
      </p:sp>
      <p:sp>
        <p:nvSpPr>
          <p:cNvPr id="59" name="ZoneTexte 58"/>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61" name="Rectangle 31"/>
          <p:cNvSpPr>
            <a:spLocks noChangeArrowheads="1"/>
          </p:cNvSpPr>
          <p:nvPr/>
        </p:nvSpPr>
        <p:spPr bwMode="auto">
          <a:xfrm>
            <a:off x="1644458" y="1027322"/>
            <a:ext cx="4983353" cy="510966"/>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FLUIDE DOUCEUR FRAMBOISE </a:t>
            </a:r>
            <a:r>
              <a:rPr lang="fr-FR" sz="1600" dirty="0" smtClean="0">
                <a:solidFill>
                  <a:srgbClr val="DC006B"/>
                </a:solidFill>
                <a:latin typeface="Calibri" panose="020F0502020204030204" pitchFamily="34" charset="0"/>
              </a:rPr>
              <a:t>- Texture légère</a:t>
            </a:r>
            <a:endParaRPr lang="fr-FR" sz="1600" dirty="0">
              <a:solidFill>
                <a:srgbClr val="DC006B"/>
              </a:solidFill>
              <a:latin typeface="Calibri" panose="020F0502020204030204" pitchFamily="34" charset="0"/>
            </a:endParaRPr>
          </a:p>
        </p:txBody>
      </p:sp>
      <p:sp>
        <p:nvSpPr>
          <p:cNvPr id="74" name="Rectangle 41"/>
          <p:cNvSpPr>
            <a:spLocks noChangeArrowheads="1"/>
          </p:cNvSpPr>
          <p:nvPr/>
        </p:nvSpPr>
        <p:spPr bwMode="auto">
          <a:xfrm>
            <a:off x="216758" y="5086000"/>
            <a:ext cx="1124361"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Tube 50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VDR0651-00</a:t>
            </a:r>
            <a:endParaRPr lang="fr-FR" sz="1000" b="1" dirty="0">
              <a:solidFill>
                <a:schemeClr val="bg1"/>
              </a:solidFill>
              <a:latin typeface="Calibri" panose="020F0502020204030204" pitchFamily="34" charset="0"/>
            </a:endParaRPr>
          </a:p>
        </p:txBody>
      </p:sp>
      <p:sp>
        <p:nvSpPr>
          <p:cNvPr id="76" name="Arc 75"/>
          <p:cNvSpPr/>
          <p:nvPr/>
        </p:nvSpPr>
        <p:spPr>
          <a:xfrm>
            <a:off x="268411" y="7502225"/>
            <a:ext cx="2231902" cy="2023258"/>
          </a:xfrm>
          <a:prstGeom prst="arc">
            <a:avLst>
              <a:gd name="adj1" fmla="val 13122965"/>
              <a:gd name="adj2" fmla="val 8236523"/>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62" name="Rectangle 41"/>
          <p:cNvSpPr>
            <a:spLocks noChangeArrowheads="1"/>
          </p:cNvSpPr>
          <p:nvPr/>
        </p:nvSpPr>
        <p:spPr bwMode="auto">
          <a:xfrm>
            <a:off x="211574" y="5532911"/>
            <a:ext cx="1124361"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Tube 200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CDR0651-00</a:t>
            </a:r>
            <a:endParaRPr lang="fr-FR" sz="1000" b="1" dirty="0">
              <a:solidFill>
                <a:schemeClr val="bg1"/>
              </a:solidFill>
              <a:latin typeface="Calibri" panose="020F0502020204030204" pitchFamily="34" charset="0"/>
            </a:endParaRPr>
          </a:p>
        </p:txBody>
      </p:sp>
      <p:grpSp>
        <p:nvGrpSpPr>
          <p:cNvPr id="63" name="Groupe 26"/>
          <p:cNvGrpSpPr>
            <a:grpSpLocks/>
          </p:cNvGrpSpPr>
          <p:nvPr/>
        </p:nvGrpSpPr>
        <p:grpSpPr bwMode="auto">
          <a:xfrm>
            <a:off x="639202" y="74722"/>
            <a:ext cx="1531937" cy="215900"/>
            <a:chOff x="188640" y="272480"/>
            <a:chExt cx="1531188" cy="216024"/>
          </a:xfrm>
        </p:grpSpPr>
        <p:sp>
          <p:nvSpPr>
            <p:cNvPr id="64" name="ZoneTexte 63"/>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65" name="Connecteur droit 64"/>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66" name="Connecteur droit 65"/>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7265" y="1918526"/>
            <a:ext cx="1446223" cy="3104240"/>
          </a:xfrm>
          <a:prstGeom prst="rect">
            <a:avLst/>
          </a:prstGeom>
        </p:spPr>
      </p:pic>
      <p:pic>
        <p:nvPicPr>
          <p:cNvPr id="49" name="Image 1"/>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1677120" y="2220516"/>
            <a:ext cx="632217" cy="6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701031" y="6801150"/>
            <a:ext cx="5932659" cy="1101217"/>
          </a:xfrm>
          <a:prstGeom prst="rect">
            <a:avLst/>
          </a:prstGeom>
          <a:solidFill>
            <a:schemeClr val="bg1"/>
          </a:solidFill>
          <a:ln>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53413">
              <a:defRPr/>
            </a:pPr>
            <a:endParaRPr lang="fr-FR" sz="2350">
              <a:solidFill>
                <a:srgbClr val="FFFFFF"/>
              </a:solidFill>
              <a:latin typeface="Century Gothic" pitchFamily="34" charset="0"/>
            </a:endParaRPr>
          </a:p>
        </p:txBody>
      </p:sp>
      <p:sp>
        <p:nvSpPr>
          <p:cNvPr id="31748" name="Text Box 16"/>
          <p:cNvSpPr txBox="1">
            <a:spLocks noChangeArrowheads="1"/>
          </p:cNvSpPr>
          <p:nvPr/>
        </p:nvSpPr>
        <p:spPr bwMode="auto">
          <a:xfrm>
            <a:off x="2774642" y="8109142"/>
            <a:ext cx="1398868" cy="285828"/>
          </a:xfrm>
          <a:prstGeom prst="rect">
            <a:avLst/>
          </a:prstGeom>
          <a:noFill/>
          <a:ln w="9525">
            <a:noFill/>
            <a:miter lim="800000"/>
            <a:headEnd/>
            <a:tailEnd/>
          </a:ln>
        </p:spPr>
        <p:txBody>
          <a:bodyPr lIns="89514" tIns="44758" rIns="89514" bIns="44758">
            <a:spAutoFit/>
          </a:bodyPr>
          <a:lstStyle/>
          <a:p>
            <a:pPr marL="3108" defTabSz="895295">
              <a:spcBef>
                <a:spcPct val="10000"/>
              </a:spcBef>
            </a:pPr>
            <a:r>
              <a:rPr lang="fr-FR" sz="1270" dirty="0">
                <a:solidFill>
                  <a:srgbClr val="DC006B"/>
                </a:solidFill>
                <a:latin typeface="Calibri" panose="020F0502020204030204" pitchFamily="34" charset="0"/>
              </a:rPr>
              <a:t>UTILISATION</a:t>
            </a:r>
            <a:endParaRPr lang="fr-FR" sz="1270" dirty="0">
              <a:solidFill>
                <a:srgbClr val="DC006B"/>
              </a:solidFill>
              <a:latin typeface="Calibri" panose="020F0502020204030204" pitchFamily="34" charset="0"/>
              <a:sym typeface="Wingdings" pitchFamily="2" charset="2"/>
            </a:endParaRPr>
          </a:p>
        </p:txBody>
      </p:sp>
      <p:sp>
        <p:nvSpPr>
          <p:cNvPr id="31749" name="Rectangle 53"/>
          <p:cNvSpPr>
            <a:spLocks noChangeArrowheads="1"/>
          </p:cNvSpPr>
          <p:nvPr/>
        </p:nvSpPr>
        <p:spPr bwMode="auto">
          <a:xfrm>
            <a:off x="2774641" y="8587882"/>
            <a:ext cx="3768537" cy="553037"/>
          </a:xfrm>
          <a:prstGeom prst="rect">
            <a:avLst/>
          </a:prstGeom>
          <a:noFill/>
          <a:ln w="9525">
            <a:noFill/>
            <a:miter lim="800000"/>
            <a:headEnd/>
            <a:tailEnd/>
          </a:ln>
        </p:spPr>
        <p:txBody>
          <a:bodyPr wrap="square">
            <a:spAutoFit/>
          </a:bodyPr>
          <a:lstStyle/>
          <a:p>
            <a:pPr algn="just" defTabSz="892186"/>
            <a:r>
              <a:rPr lang="fr-FR" sz="998" dirty="0">
                <a:solidFill>
                  <a:srgbClr val="404040"/>
                </a:solidFill>
                <a:latin typeface="Calibri" panose="020F0502020204030204" pitchFamily="34" charset="0"/>
                <a:cs typeface="Times New Roman" pitchFamily="18" charset="0"/>
                <a:sym typeface="Symbol" pitchFamily="18" charset="2"/>
              </a:rPr>
              <a:t>Appliquer matin et/ou soir sur le visage et le cou parfaitement démaquillés. Idéal par temps chaud ou toute l’année pour des peaux mixtes ou grasses.</a:t>
            </a:r>
          </a:p>
        </p:txBody>
      </p:sp>
      <p:grpSp>
        <p:nvGrpSpPr>
          <p:cNvPr id="31750" name="Groupe 41"/>
          <p:cNvGrpSpPr>
            <a:grpSpLocks/>
          </p:cNvGrpSpPr>
          <p:nvPr/>
        </p:nvGrpSpPr>
        <p:grpSpPr bwMode="auto">
          <a:xfrm>
            <a:off x="747507" y="6825956"/>
            <a:ext cx="2933605" cy="977061"/>
            <a:chOff x="152400" y="6234117"/>
            <a:chExt cx="2553821" cy="1000206"/>
          </a:xfrm>
        </p:grpSpPr>
        <p:sp>
          <p:nvSpPr>
            <p:cNvPr id="31794" name="Rectangle 38"/>
            <p:cNvSpPr>
              <a:spLocks noChangeArrowheads="1"/>
            </p:cNvSpPr>
            <p:nvPr/>
          </p:nvSpPr>
          <p:spPr bwMode="auto">
            <a:xfrm>
              <a:off x="152400" y="6510981"/>
              <a:ext cx="2553821" cy="723342"/>
            </a:xfrm>
            <a:prstGeom prst="rect">
              <a:avLst/>
            </a:prstGeom>
            <a:noFill/>
            <a:ln w="19050">
              <a:noFill/>
              <a:miter lim="800000"/>
              <a:headEnd/>
              <a:tailEnd/>
            </a:ln>
          </p:spPr>
          <p:txBody>
            <a:bodyPr wrap="square">
              <a:spAutoFit/>
            </a:bodyPr>
            <a:lstStyle/>
            <a:p>
              <a:pPr algn="just" defTabSz="895295"/>
              <a:r>
                <a:rPr lang="fr-FR" sz="998" b="1" dirty="0">
                  <a:solidFill>
                    <a:srgbClr val="404040"/>
                  </a:solidFill>
                  <a:latin typeface="Calibri" panose="020F0502020204030204" pitchFamily="34" charset="0"/>
                  <a:sym typeface="Symbol" pitchFamily="18" charset="2"/>
                </a:rPr>
                <a:t>Une texture sorbet inédite aux actions hydratantes et vivifiantes. Cette formule très désaltérante rafraichit la peau pour un résultat lumineux. </a:t>
              </a:r>
            </a:p>
            <a:p>
              <a:pPr algn="just" defTabSz="895295"/>
              <a:r>
                <a:rPr lang="fr-FR" sz="998" b="1" dirty="0">
                  <a:solidFill>
                    <a:srgbClr val="404040"/>
                  </a:solidFill>
                  <a:latin typeface="Calibri" panose="020F0502020204030204" pitchFamily="34" charset="0"/>
                  <a:sym typeface="Symbol" pitchFamily="18" charset="2"/>
                </a:rPr>
                <a:t>La peau est plus douce et plus souple.</a:t>
              </a:r>
            </a:p>
          </p:txBody>
        </p:sp>
        <p:sp>
          <p:nvSpPr>
            <p:cNvPr id="31795" name="Text Box 16"/>
            <p:cNvSpPr txBox="1">
              <a:spLocks noChangeArrowheads="1"/>
            </p:cNvSpPr>
            <p:nvPr/>
          </p:nvSpPr>
          <p:spPr bwMode="auto">
            <a:xfrm>
              <a:off x="152400" y="6234117"/>
              <a:ext cx="2409825" cy="292599"/>
            </a:xfrm>
            <a:prstGeom prst="rect">
              <a:avLst/>
            </a:prstGeom>
            <a:noFill/>
            <a:ln w="19050">
              <a:noFill/>
              <a:miter lim="800000"/>
              <a:headEnd/>
              <a:tailEnd/>
            </a:ln>
          </p:spPr>
          <p:txBody>
            <a:bodyPr lIns="89514" tIns="44758" rIns="89514" bIns="44758">
              <a:spAutoFit/>
            </a:bodyPr>
            <a:lstStyle/>
            <a:p>
              <a:pPr marL="3108" defTabSz="895295">
                <a:spcBef>
                  <a:spcPct val="10000"/>
                </a:spcBef>
              </a:pPr>
              <a:r>
                <a:rPr lang="fr-FR" sz="1270" dirty="0">
                  <a:solidFill>
                    <a:srgbClr val="DC006B"/>
                  </a:solidFill>
                  <a:latin typeface="Calibri" panose="020F0502020204030204" pitchFamily="34" charset="0"/>
                  <a:sym typeface="Wingdings" pitchFamily="2" charset="2"/>
                </a:rPr>
                <a:t>RÉSULTAT</a:t>
              </a:r>
            </a:p>
          </p:txBody>
        </p:sp>
      </p:grpSp>
      <p:sp>
        <p:nvSpPr>
          <p:cNvPr id="31752" name="Text Box 9"/>
          <p:cNvSpPr txBox="1">
            <a:spLocks noChangeArrowheads="1"/>
          </p:cNvSpPr>
          <p:nvPr/>
        </p:nvSpPr>
        <p:spPr bwMode="auto">
          <a:xfrm>
            <a:off x="1004366" y="8498385"/>
            <a:ext cx="1445498" cy="389661"/>
          </a:xfrm>
          <a:prstGeom prst="rect">
            <a:avLst/>
          </a:prstGeom>
          <a:noFill/>
          <a:ln w="9525">
            <a:noFill/>
            <a:miter lim="800000"/>
            <a:headEnd/>
            <a:tailEnd/>
          </a:ln>
        </p:spPr>
        <p:txBody>
          <a:bodyPr lIns="81726" tIns="40864" rIns="81726" bIns="40864">
            <a:spAutoFit/>
          </a:bodyPr>
          <a:lstStyle/>
          <a:p>
            <a:pPr defTabSz="817578"/>
            <a:r>
              <a:rPr lang="fr-FR" sz="998" dirty="0">
                <a:solidFill>
                  <a:srgbClr val="404040"/>
                </a:solidFill>
                <a:latin typeface="Calibri" panose="020F0502020204030204" pitchFamily="34" charset="0"/>
                <a:sym typeface="Symbol" pitchFamily="18" charset="2"/>
              </a:rPr>
              <a:t>Texture </a:t>
            </a:r>
            <a:r>
              <a:rPr lang="fr-FR" sz="998" dirty="0">
                <a:solidFill>
                  <a:srgbClr val="404040"/>
                </a:solidFill>
                <a:latin typeface="Calibri" panose="020F0502020204030204" pitchFamily="34" charset="0"/>
              </a:rPr>
              <a:t>sorbet rosé unique</a:t>
            </a:r>
          </a:p>
        </p:txBody>
      </p:sp>
      <p:pic>
        <p:nvPicPr>
          <p:cNvPr id="31757" name="Image 37" descr="Texture Creme Aqua-Douceur.jpg"/>
          <p:cNvPicPr>
            <a:picLocks noChangeAspect="1"/>
          </p:cNvPicPr>
          <p:nvPr/>
        </p:nvPicPr>
        <p:blipFill>
          <a:blip r:embed="rId3" cstate="print">
            <a:duotone>
              <a:prstClr val="black"/>
              <a:schemeClr val="accent3">
                <a:tint val="45000"/>
                <a:satMod val="400000"/>
              </a:schemeClr>
            </a:duotone>
          </a:blip>
          <a:srcRect/>
          <a:stretch>
            <a:fillRect/>
          </a:stretch>
        </p:blipFill>
        <p:spPr bwMode="auto">
          <a:xfrm>
            <a:off x="669867" y="8499116"/>
            <a:ext cx="326403" cy="326403"/>
          </a:xfrm>
          <a:prstGeom prst="rect">
            <a:avLst/>
          </a:prstGeom>
          <a:noFill/>
          <a:ln w="9525">
            <a:noFill/>
            <a:miter lim="800000"/>
            <a:headEnd/>
            <a:tailEnd/>
          </a:ln>
        </p:spPr>
      </p:pic>
      <p:sp>
        <p:nvSpPr>
          <p:cNvPr id="31758" name="Text Box 9"/>
          <p:cNvSpPr txBox="1">
            <a:spLocks noChangeArrowheads="1"/>
          </p:cNvSpPr>
          <p:nvPr/>
        </p:nvSpPr>
        <p:spPr bwMode="auto">
          <a:xfrm>
            <a:off x="1004366" y="8938252"/>
            <a:ext cx="1515440" cy="389661"/>
          </a:xfrm>
          <a:prstGeom prst="rect">
            <a:avLst/>
          </a:prstGeom>
          <a:noFill/>
          <a:ln w="9525">
            <a:noFill/>
            <a:miter lim="800000"/>
            <a:headEnd/>
            <a:tailEnd/>
          </a:ln>
        </p:spPr>
        <p:txBody>
          <a:bodyPr lIns="81726" tIns="40864" rIns="81726" bIns="40864">
            <a:spAutoFit/>
          </a:bodyPr>
          <a:lstStyle/>
          <a:p>
            <a:pPr defTabSz="817578"/>
            <a:r>
              <a:rPr lang="fr-FR" sz="998" dirty="0">
                <a:solidFill>
                  <a:srgbClr val="404040"/>
                </a:solidFill>
                <a:latin typeface="Calibri" panose="020F0502020204030204" pitchFamily="34" charset="0"/>
              </a:rPr>
              <a:t>Nouveau Parfum Framboise très frais</a:t>
            </a:r>
            <a:endParaRPr lang="fr-FR" sz="998" i="1" dirty="0">
              <a:solidFill>
                <a:srgbClr val="404040"/>
              </a:solidFill>
              <a:latin typeface="Calibri" panose="020F0502020204030204" pitchFamily="34" charset="0"/>
            </a:endParaRPr>
          </a:p>
        </p:txBody>
      </p:sp>
      <p:pic>
        <p:nvPicPr>
          <p:cNvPr id="50" name="Picture 3" descr="P:\LCL\MARKETING\2. Dr RENAUD\3. IMAGES\5. PLANTES\Actifs clés\3. carrés\Framboise3.jpg"/>
          <p:cNvPicPr>
            <a:picLocks noChangeAspect="1" noChangeArrowheads="1"/>
          </p:cNvPicPr>
          <p:nvPr/>
        </p:nvPicPr>
        <p:blipFill>
          <a:blip r:embed="rId4" cstate="print"/>
          <a:srcRect/>
          <a:stretch>
            <a:fillRect/>
          </a:stretch>
        </p:blipFill>
        <p:spPr bwMode="auto">
          <a:xfrm>
            <a:off x="696817" y="8892752"/>
            <a:ext cx="281976" cy="281976"/>
          </a:xfrm>
          <a:prstGeom prst="ellipse">
            <a:avLst/>
          </a:prstGeom>
          <a:noFill/>
        </p:spPr>
      </p:pic>
      <p:sp>
        <p:nvSpPr>
          <p:cNvPr id="45" name="Rectangle 44"/>
          <p:cNvSpPr/>
          <p:nvPr/>
        </p:nvSpPr>
        <p:spPr>
          <a:xfrm>
            <a:off x="1576396" y="1691423"/>
            <a:ext cx="5071423" cy="4801495"/>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3940" tIns="31970" rIns="63940" bIns="31970" anchor="ctr"/>
          <a:lstStyle/>
          <a:p>
            <a:pPr defTabSz="895295">
              <a:defRPr/>
            </a:pPr>
            <a:endParaRPr lang="fr-FR" sz="2350" dirty="0">
              <a:solidFill>
                <a:srgbClr val="003B5A"/>
              </a:solidFill>
              <a:latin typeface="Century Gothic" pitchFamily="34" charset="0"/>
            </a:endParaRPr>
          </a:p>
        </p:txBody>
      </p:sp>
      <p:sp>
        <p:nvSpPr>
          <p:cNvPr id="31761" name="Text Box 16"/>
          <p:cNvSpPr txBox="1">
            <a:spLocks noChangeArrowheads="1"/>
          </p:cNvSpPr>
          <p:nvPr/>
        </p:nvSpPr>
        <p:spPr bwMode="auto">
          <a:xfrm>
            <a:off x="1713759" y="1736636"/>
            <a:ext cx="4352886" cy="285828"/>
          </a:xfrm>
          <a:prstGeom prst="rect">
            <a:avLst/>
          </a:prstGeom>
          <a:noFill/>
          <a:ln w="9525">
            <a:noFill/>
            <a:miter lim="800000"/>
            <a:headEnd/>
            <a:tailEnd/>
          </a:ln>
        </p:spPr>
        <p:txBody>
          <a:bodyPr wrap="square" lIns="89514" tIns="44758" rIns="89514" bIns="44758">
            <a:spAutoFit/>
          </a:bodyPr>
          <a:lstStyle/>
          <a:p>
            <a:pPr marL="3108" defTabSz="895295">
              <a:spcBef>
                <a:spcPct val="10000"/>
              </a:spcBef>
            </a:pPr>
            <a:r>
              <a:rPr lang="fr-FR" sz="1270" b="1" u="sng" dirty="0">
                <a:solidFill>
                  <a:srgbClr val="DC006B"/>
                </a:solidFill>
                <a:latin typeface="Calibri" panose="020F0502020204030204" pitchFamily="34" charset="0"/>
                <a:ea typeface="Arial Unicode MS" pitchFamily="34" charset="-128"/>
                <a:cs typeface="Arial Unicode MS" pitchFamily="34" charset="-128"/>
              </a:rPr>
              <a:t>HYDRATATION</a:t>
            </a:r>
            <a:r>
              <a:rPr lang="fr-FR" sz="1270" u="sng" dirty="0">
                <a:solidFill>
                  <a:srgbClr val="DC006B"/>
                </a:solidFill>
                <a:latin typeface="Calibri" panose="020F0502020204030204" pitchFamily="34" charset="0"/>
                <a:ea typeface="Arial Unicode MS" pitchFamily="34" charset="-128"/>
                <a:cs typeface="Arial Unicode MS" pitchFamily="34" charset="-128"/>
              </a:rPr>
              <a:t>, RAFRAICHISSEMENT</a:t>
            </a:r>
            <a:endParaRPr lang="fr-FR" sz="1270" u="sng" dirty="0">
              <a:solidFill>
                <a:srgbClr val="DC006B"/>
              </a:solidFill>
              <a:latin typeface="Calibri" panose="020F0502020204030204" pitchFamily="34" charset="0"/>
              <a:ea typeface="Arial Unicode MS" pitchFamily="34" charset="-128"/>
              <a:cs typeface="Arial Unicode MS" pitchFamily="34" charset="-128"/>
              <a:sym typeface="Wingdings" pitchFamily="2" charset="2"/>
            </a:endParaRPr>
          </a:p>
        </p:txBody>
      </p:sp>
      <p:sp>
        <p:nvSpPr>
          <p:cNvPr id="126" name="Parenthèses 125"/>
          <p:cNvSpPr/>
          <p:nvPr/>
        </p:nvSpPr>
        <p:spPr>
          <a:xfrm>
            <a:off x="3814230" y="6932588"/>
            <a:ext cx="2610135" cy="939932"/>
          </a:xfrm>
          <a:prstGeom prst="bracketPair">
            <a:avLst/>
          </a:prstGeom>
          <a:solidFill>
            <a:schemeClr val="bg1"/>
          </a:solidFill>
          <a:ln>
            <a:solidFill>
              <a:srgbClr val="DC006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defTabSz="895295">
              <a:defRPr/>
            </a:pPr>
            <a:endParaRPr lang="fr-FR" sz="2350">
              <a:solidFill>
                <a:srgbClr val="000000"/>
              </a:solidFill>
            </a:endParaRPr>
          </a:p>
        </p:txBody>
      </p:sp>
      <p:sp>
        <p:nvSpPr>
          <p:cNvPr id="128" name="Rectangle 127"/>
          <p:cNvSpPr/>
          <p:nvPr/>
        </p:nvSpPr>
        <p:spPr>
          <a:xfrm>
            <a:off x="5942168" y="7082106"/>
            <a:ext cx="705651" cy="755335"/>
          </a:xfrm>
          <a:prstGeom prst="rect">
            <a:avLst/>
          </a:prstGeom>
        </p:spPr>
        <p:txBody>
          <a:bodyPr>
            <a:spAutoFit/>
          </a:bodyPr>
          <a:lstStyle/>
          <a:p>
            <a:pPr defTabSz="895295">
              <a:tabLst>
                <a:tab pos="285997" algn="l"/>
              </a:tabLst>
              <a:defRPr/>
            </a:pPr>
            <a:r>
              <a:rPr lang="fr-FR" sz="1077" b="1" dirty="0">
                <a:solidFill>
                  <a:srgbClr val="DC006B"/>
                </a:solidFill>
                <a:latin typeface="Calibri" panose="020F0502020204030204" pitchFamily="34" charset="0"/>
                <a:cs typeface="Arial" pitchFamily="34" charset="0"/>
                <a:sym typeface="Symbol" pitchFamily="18" charset="2"/>
              </a:rPr>
              <a:t>91%</a:t>
            </a:r>
          </a:p>
          <a:p>
            <a:pPr defTabSz="895295">
              <a:tabLst>
                <a:tab pos="285997" algn="l"/>
              </a:tabLst>
              <a:defRPr/>
            </a:pPr>
            <a:r>
              <a:rPr lang="fr-FR" sz="1077" b="1" dirty="0">
                <a:solidFill>
                  <a:srgbClr val="DC006B"/>
                </a:solidFill>
                <a:latin typeface="Calibri" panose="020F0502020204030204" pitchFamily="34" charset="0"/>
                <a:cs typeface="Arial" pitchFamily="34" charset="0"/>
                <a:sym typeface="Symbol" pitchFamily="18" charset="2"/>
              </a:rPr>
              <a:t>82%</a:t>
            </a:r>
          </a:p>
          <a:p>
            <a:pPr defTabSz="895295">
              <a:tabLst>
                <a:tab pos="285997" algn="l"/>
              </a:tabLst>
              <a:defRPr/>
            </a:pPr>
            <a:r>
              <a:rPr lang="fr-FR" sz="1077" b="1" dirty="0">
                <a:solidFill>
                  <a:srgbClr val="DC006B"/>
                </a:solidFill>
                <a:latin typeface="Calibri" panose="020F0502020204030204" pitchFamily="34" charset="0"/>
                <a:cs typeface="Arial" pitchFamily="34" charset="0"/>
                <a:sym typeface="Symbol" pitchFamily="18" charset="2"/>
              </a:rPr>
              <a:t>82%</a:t>
            </a:r>
          </a:p>
          <a:p>
            <a:pPr defTabSz="895295">
              <a:tabLst>
                <a:tab pos="285997" algn="l"/>
              </a:tabLst>
              <a:defRPr/>
            </a:pPr>
            <a:r>
              <a:rPr lang="fr-FR" sz="1077" b="1" dirty="0">
                <a:solidFill>
                  <a:srgbClr val="DC006B"/>
                </a:solidFill>
                <a:latin typeface="Calibri" panose="020F0502020204030204" pitchFamily="34" charset="0"/>
                <a:cs typeface="Arial" pitchFamily="34" charset="0"/>
                <a:sym typeface="Symbol" pitchFamily="18" charset="2"/>
              </a:rPr>
              <a:t>82%</a:t>
            </a:r>
          </a:p>
        </p:txBody>
      </p:sp>
      <p:sp>
        <p:nvSpPr>
          <p:cNvPr id="31782" name="Rectangle 128"/>
          <p:cNvSpPr>
            <a:spLocks noChangeArrowheads="1"/>
          </p:cNvSpPr>
          <p:nvPr/>
        </p:nvSpPr>
        <p:spPr bwMode="auto">
          <a:xfrm>
            <a:off x="3885318" y="6943540"/>
            <a:ext cx="2181327" cy="921086"/>
          </a:xfrm>
          <a:prstGeom prst="rect">
            <a:avLst/>
          </a:prstGeom>
          <a:noFill/>
          <a:ln w="9525">
            <a:noFill/>
            <a:miter lim="800000"/>
            <a:headEnd/>
            <a:tailEnd/>
          </a:ln>
        </p:spPr>
        <p:txBody>
          <a:bodyPr wrap="square">
            <a:spAutoFit/>
          </a:bodyPr>
          <a:lstStyle/>
          <a:p>
            <a:pPr defTabSz="895295">
              <a:tabLst>
                <a:tab pos="285997" algn="l"/>
              </a:tabLst>
            </a:pPr>
            <a:r>
              <a:rPr lang="fr-FR" sz="1077" u="sng" dirty="0">
                <a:solidFill>
                  <a:srgbClr val="404040"/>
                </a:solidFill>
                <a:latin typeface="Calibri" panose="020F0502020204030204" pitchFamily="34" charset="0"/>
                <a:cs typeface="Arial" charset="0"/>
                <a:sym typeface="Symbol" pitchFamily="18" charset="2"/>
              </a:rPr>
              <a:t>Test de satisfaction</a:t>
            </a:r>
            <a:r>
              <a:rPr lang="fr-FR" sz="1077" dirty="0">
                <a:solidFill>
                  <a:srgbClr val="404040"/>
                </a:solidFill>
                <a:latin typeface="Calibri" panose="020F0502020204030204" pitchFamily="34" charset="0"/>
                <a:cs typeface="Arial" charset="0"/>
                <a:sym typeface="Symbol" pitchFamily="18" charset="2"/>
              </a:rPr>
              <a:t>*</a:t>
            </a:r>
          </a:p>
          <a:p>
            <a:pPr defTabSz="895295">
              <a:tabLst>
                <a:tab pos="285997" algn="l"/>
              </a:tabLst>
            </a:pPr>
            <a:r>
              <a:rPr lang="fr-FR" sz="1077" dirty="0">
                <a:solidFill>
                  <a:srgbClr val="404040"/>
                </a:solidFill>
                <a:latin typeface="Calibri" panose="020F0502020204030204" pitchFamily="34" charset="0"/>
                <a:cs typeface="Arial" charset="0"/>
                <a:sym typeface="Symbol" pitchFamily="18" charset="2"/>
              </a:rPr>
              <a:t>Sensation de </a:t>
            </a:r>
            <a:r>
              <a:rPr lang="fr-FR" sz="1077" b="1" dirty="0">
                <a:solidFill>
                  <a:srgbClr val="404040"/>
                </a:solidFill>
                <a:latin typeface="Calibri" panose="020F0502020204030204" pitchFamily="34" charset="0"/>
                <a:cs typeface="Arial" charset="0"/>
                <a:sym typeface="Symbol" pitchFamily="18" charset="2"/>
              </a:rPr>
              <a:t>fraîcheur immédiate </a:t>
            </a:r>
          </a:p>
          <a:p>
            <a:pPr defTabSz="895295">
              <a:tabLst>
                <a:tab pos="285997" algn="l"/>
              </a:tabLst>
            </a:pPr>
            <a:r>
              <a:rPr lang="fr-FR" sz="1077" dirty="0">
                <a:solidFill>
                  <a:srgbClr val="404040"/>
                </a:solidFill>
                <a:latin typeface="Calibri" panose="020F0502020204030204" pitchFamily="34" charset="0"/>
                <a:cs typeface="Arial" charset="0"/>
                <a:sym typeface="Symbol" pitchFamily="18" charset="2"/>
              </a:rPr>
              <a:t>Peau </a:t>
            </a:r>
            <a:r>
              <a:rPr lang="fr-FR" sz="1077" b="1" dirty="0">
                <a:solidFill>
                  <a:srgbClr val="404040"/>
                </a:solidFill>
                <a:latin typeface="Calibri" panose="020F0502020204030204" pitchFamily="34" charset="0"/>
                <a:cs typeface="Arial" charset="0"/>
                <a:sym typeface="Symbol" pitchFamily="18" charset="2"/>
              </a:rPr>
              <a:t>douce </a:t>
            </a:r>
            <a:r>
              <a:rPr lang="fr-FR" sz="1077" dirty="0">
                <a:solidFill>
                  <a:srgbClr val="404040"/>
                </a:solidFill>
                <a:latin typeface="Calibri" panose="020F0502020204030204" pitchFamily="34" charset="0"/>
                <a:cs typeface="Arial" charset="0"/>
                <a:sym typeface="Symbol" pitchFamily="18" charset="2"/>
              </a:rPr>
              <a:t>pour </a:t>
            </a:r>
          </a:p>
          <a:p>
            <a:pPr defTabSz="895295">
              <a:tabLst>
                <a:tab pos="285997" algn="l"/>
              </a:tabLst>
            </a:pPr>
            <a:r>
              <a:rPr lang="fr-FR" sz="1077" dirty="0">
                <a:solidFill>
                  <a:srgbClr val="404040"/>
                </a:solidFill>
                <a:latin typeface="Calibri" panose="020F0502020204030204" pitchFamily="34" charset="0"/>
                <a:cs typeface="Arial" charset="0"/>
                <a:sym typeface="Symbol" pitchFamily="18" charset="2"/>
              </a:rPr>
              <a:t>Idéal </a:t>
            </a:r>
            <a:r>
              <a:rPr lang="fr-FR" sz="1077" b="1" dirty="0">
                <a:solidFill>
                  <a:srgbClr val="404040"/>
                </a:solidFill>
                <a:latin typeface="Calibri" panose="020F0502020204030204" pitchFamily="34" charset="0"/>
                <a:cs typeface="Arial" charset="0"/>
                <a:sym typeface="Symbol" pitchFamily="18" charset="2"/>
              </a:rPr>
              <a:t>par temps chaud</a:t>
            </a:r>
          </a:p>
          <a:p>
            <a:pPr defTabSz="895295">
              <a:tabLst>
                <a:tab pos="285997" algn="l"/>
              </a:tabLst>
            </a:pPr>
            <a:r>
              <a:rPr lang="fr-FR" sz="1077" dirty="0">
                <a:solidFill>
                  <a:srgbClr val="404040"/>
                </a:solidFill>
                <a:latin typeface="Calibri" panose="020F0502020204030204" pitchFamily="34" charset="0"/>
                <a:cs typeface="Arial" charset="0"/>
                <a:sym typeface="Symbol" pitchFamily="18" charset="2"/>
              </a:rPr>
              <a:t>Sensation de </a:t>
            </a:r>
            <a:r>
              <a:rPr lang="fr-FR" sz="1077" b="1" dirty="0">
                <a:solidFill>
                  <a:srgbClr val="404040"/>
                </a:solidFill>
                <a:latin typeface="Calibri" panose="020F0502020204030204" pitchFamily="34" charset="0"/>
                <a:cs typeface="Arial" charset="0"/>
                <a:sym typeface="Symbol" pitchFamily="18" charset="2"/>
              </a:rPr>
              <a:t>bien-être et confort</a:t>
            </a:r>
          </a:p>
        </p:txBody>
      </p:sp>
      <p:sp>
        <p:nvSpPr>
          <p:cNvPr id="31783" name="Rectangle 58"/>
          <p:cNvSpPr>
            <a:spLocks noChangeArrowheads="1"/>
          </p:cNvSpPr>
          <p:nvPr/>
        </p:nvSpPr>
        <p:spPr bwMode="auto">
          <a:xfrm>
            <a:off x="2598335" y="7958406"/>
            <a:ext cx="4700198" cy="169277"/>
          </a:xfrm>
          <a:prstGeom prst="rect">
            <a:avLst/>
          </a:prstGeom>
          <a:noFill/>
          <a:ln w="9525">
            <a:noFill/>
            <a:miter lim="800000"/>
            <a:headEnd/>
            <a:tailEnd/>
          </a:ln>
        </p:spPr>
        <p:txBody>
          <a:bodyPr>
            <a:spAutoFit/>
          </a:bodyPr>
          <a:lstStyle/>
          <a:p>
            <a:pPr defTabSz="895295">
              <a:lnSpc>
                <a:spcPts val="588"/>
              </a:lnSpc>
              <a:spcBef>
                <a:spcPct val="50000"/>
              </a:spcBef>
              <a:buClr>
                <a:srgbClr val="F668B2"/>
              </a:buClr>
            </a:pPr>
            <a:r>
              <a:rPr lang="fr-FR" sz="784" i="1" dirty="0">
                <a:solidFill>
                  <a:srgbClr val="404040"/>
                </a:solidFill>
                <a:latin typeface="Calibri" panose="020F0502020204030204" pitchFamily="34" charset="0"/>
                <a:cs typeface="Times New Roman" pitchFamily="18" charset="0"/>
                <a:sym typeface="Symbol" pitchFamily="18" charset="2"/>
              </a:rPr>
              <a:t>* Etude de satisfaction réalisée auprès de 22 femmes après 21 jours d’application.</a:t>
            </a:r>
          </a:p>
        </p:txBody>
      </p:sp>
      <p:sp>
        <p:nvSpPr>
          <p:cNvPr id="58" name="Rectangle 8"/>
          <p:cNvSpPr>
            <a:spLocks noChangeArrowheads="1"/>
          </p:cNvSpPr>
          <p:nvPr/>
        </p:nvSpPr>
        <p:spPr bwMode="auto">
          <a:xfrm>
            <a:off x="1626612" y="1975564"/>
            <a:ext cx="4567485" cy="259751"/>
          </a:xfrm>
          <a:prstGeom prst="rect">
            <a:avLst/>
          </a:prstGeom>
          <a:noFill/>
          <a:ln w="9525">
            <a:noFill/>
            <a:miter lim="800000"/>
            <a:headEnd/>
            <a:tailEnd/>
          </a:ln>
        </p:spPr>
        <p:txBody>
          <a:bodyPr wrap="square">
            <a:spAutoFit/>
          </a:bodyPr>
          <a:lstStyle/>
          <a:p>
            <a:pPr marL="167868" indent="-167868" defTabSz="895295">
              <a:buClr>
                <a:srgbClr val="DC006B"/>
              </a:buClr>
              <a:buFont typeface="Calibri" panose="020F0502020204030204" pitchFamily="34" charset="0"/>
              <a:buChar char="+"/>
            </a:pPr>
            <a:r>
              <a:rPr lang="fr-FR" sz="1088" b="1" dirty="0">
                <a:solidFill>
                  <a:srgbClr val="404040"/>
                </a:solidFill>
                <a:latin typeface="Calibri" panose="020F0502020204030204" pitchFamily="34" charset="0"/>
                <a:cs typeface="Times New Roman" pitchFamily="18" charset="0"/>
              </a:rPr>
              <a:t>Action sur le stress cutané et environnemental</a:t>
            </a:r>
            <a:endParaRPr lang="fr-FR" sz="1088" b="1" dirty="0">
              <a:solidFill>
                <a:srgbClr val="404040"/>
              </a:solidFill>
              <a:latin typeface="Calibri" panose="020F0502020204030204" pitchFamily="34" charset="0"/>
            </a:endParaRPr>
          </a:p>
        </p:txBody>
      </p:sp>
      <p:sp>
        <p:nvSpPr>
          <p:cNvPr id="61" name="Rectangle 21"/>
          <p:cNvSpPr>
            <a:spLocks noChangeArrowheads="1"/>
          </p:cNvSpPr>
          <p:nvPr/>
        </p:nvSpPr>
        <p:spPr bwMode="auto">
          <a:xfrm>
            <a:off x="2166110" y="2156554"/>
            <a:ext cx="4317148" cy="501305"/>
          </a:xfrm>
          <a:prstGeom prst="rect">
            <a:avLst/>
          </a:prstGeom>
          <a:noFill/>
          <a:ln w="28575" cap="rnd">
            <a:noFill/>
            <a:prstDash val="sysDot"/>
            <a:miter lim="800000"/>
            <a:headEnd/>
            <a:tailEnd/>
          </a:ln>
        </p:spPr>
        <p:txBody>
          <a:bodyPr wrap="square" lIns="81739" tIns="40869" rIns="81739" bIns="40869">
            <a:spAutoFit/>
          </a:bodyPr>
          <a:lstStyle/>
          <a:p>
            <a:pPr marL="447647" lvl="1" indent="-447647" algn="just" defTabSz="895295">
              <a:buClr>
                <a:srgbClr val="6B5999"/>
              </a:buClr>
            </a:pPr>
            <a:r>
              <a:rPr lang="fr-FR" sz="907" b="1" dirty="0">
                <a:solidFill>
                  <a:srgbClr val="FFA3BF"/>
                </a:solidFill>
                <a:latin typeface="Calibri" panose="020F0502020204030204" pitchFamily="34" charset="0"/>
                <a:sym typeface="Symbol" panose="05050102010706020507" pitchFamily="18" charset="2"/>
              </a:rPr>
              <a:t>COMPLEXE NEURO-PHYTO-OXYGÉNANT</a:t>
            </a:r>
          </a:p>
          <a:p>
            <a:pPr algn="just" defTabSz="895295">
              <a:buClr>
                <a:srgbClr val="DC006B"/>
              </a:buClr>
            </a:pPr>
            <a:r>
              <a:rPr lang="fr-FR" sz="907" b="1" dirty="0">
                <a:solidFill>
                  <a:srgbClr val="404040"/>
                </a:solidFill>
                <a:latin typeface="Calibri" panose="020F0502020204030204" pitchFamily="34" charset="0"/>
                <a:sym typeface="Symbol" panose="05050102010706020507" pitchFamily="18" charset="2"/>
              </a:rPr>
              <a:t>Stimule la synthèse de Dopamine </a:t>
            </a:r>
            <a:r>
              <a:rPr lang="fr-FR" sz="907" dirty="0">
                <a:solidFill>
                  <a:srgbClr val="404040"/>
                </a:solidFill>
                <a:latin typeface="Calibri" panose="020F0502020204030204" pitchFamily="34" charset="0"/>
                <a:sym typeface="Symbol" panose="05050102010706020507" pitchFamily="18" charset="2"/>
              </a:rPr>
              <a:t>et </a:t>
            </a:r>
            <a:r>
              <a:rPr lang="fr-FR" sz="907" b="1" dirty="0">
                <a:solidFill>
                  <a:srgbClr val="404040"/>
                </a:solidFill>
                <a:latin typeface="Calibri" panose="020F0502020204030204" pitchFamily="34" charset="0"/>
                <a:sym typeface="Symbol" panose="05050102010706020507" pitchFamily="18" charset="2"/>
              </a:rPr>
              <a:t>booste l’oxygénation cellulaire </a:t>
            </a:r>
            <a:r>
              <a:rPr lang="fr-FR" sz="907" dirty="0">
                <a:solidFill>
                  <a:srgbClr val="404040"/>
                </a:solidFill>
                <a:latin typeface="Calibri" panose="020F0502020204030204" pitchFamily="34" charset="0"/>
                <a:sym typeface="Symbol" panose="05050102010706020507" pitchFamily="18" charset="2"/>
              </a:rPr>
              <a:t>pour une peau apaisée, lisse et lumineuse. </a:t>
            </a:r>
          </a:p>
        </p:txBody>
      </p:sp>
      <p:sp>
        <p:nvSpPr>
          <p:cNvPr id="64" name="ZoneTexte 63"/>
          <p:cNvSpPr txBox="1"/>
          <p:nvPr/>
        </p:nvSpPr>
        <p:spPr>
          <a:xfrm>
            <a:off x="2682563" y="308903"/>
            <a:ext cx="4070521" cy="393634"/>
          </a:xfrm>
          <a:prstGeom prst="rect">
            <a:avLst/>
          </a:prstGeom>
          <a:noFill/>
        </p:spPr>
        <p:txBody>
          <a:bodyPr wrap="square" rtlCol="0">
            <a:spAutoFit/>
          </a:bodyPr>
          <a:lstStyle/>
          <a:p>
            <a:pPr algn="r" defTabSz="895295"/>
            <a:r>
              <a:rPr lang="fr-FR" sz="1958" dirty="0">
                <a:solidFill>
                  <a:srgbClr val="DC006B"/>
                </a:solidFill>
                <a:latin typeface="Calibri" panose="020F0502020204030204" pitchFamily="34" charset="0"/>
                <a:cs typeface="Arial" panose="020B0604020202020204" pitchFamily="34" charset="0"/>
              </a:rPr>
              <a:t>SOINS HYDRATANTS FRAMBOISE</a:t>
            </a:r>
          </a:p>
        </p:txBody>
      </p:sp>
      <p:sp>
        <p:nvSpPr>
          <p:cNvPr id="65" name="Rectangle 31"/>
          <p:cNvSpPr>
            <a:spLocks noChangeArrowheads="1"/>
          </p:cNvSpPr>
          <p:nvPr/>
        </p:nvSpPr>
        <p:spPr bwMode="auto">
          <a:xfrm>
            <a:off x="1713055" y="1087461"/>
            <a:ext cx="5015721" cy="522244"/>
          </a:xfrm>
          <a:prstGeom prst="rect">
            <a:avLst/>
          </a:prstGeom>
          <a:noFill/>
          <a:ln w="9525" algn="ctr">
            <a:noFill/>
            <a:miter lim="800000"/>
            <a:headEnd/>
            <a:tailEnd/>
          </a:ln>
        </p:spPr>
        <p:txBody>
          <a:bodyPr wrap="none" lIns="89521" tIns="44760" rIns="89521" bIns="44760" anchor="ctr"/>
          <a:lstStyle/>
          <a:p>
            <a:pPr defTabSz="895295">
              <a:lnSpc>
                <a:spcPct val="90000"/>
              </a:lnSpc>
              <a:buClr>
                <a:srgbClr val="857C7A"/>
              </a:buClr>
            </a:pPr>
            <a:r>
              <a:rPr lang="fr-FR" sz="2177" b="1" dirty="0">
                <a:solidFill>
                  <a:srgbClr val="DC006B"/>
                </a:solidFill>
                <a:latin typeface="Calibri" panose="020F0502020204030204" pitchFamily="34" charset="0"/>
              </a:rPr>
              <a:t>GEL SORBET FRAÎCHEUR FRAMBOISE</a:t>
            </a:r>
            <a:endParaRPr lang="fr-FR" sz="2177" dirty="0">
              <a:solidFill>
                <a:srgbClr val="DC006B"/>
              </a:solidFill>
              <a:latin typeface="Calibri" panose="020F0502020204030204" pitchFamily="34" charset="0"/>
            </a:endParaRPr>
          </a:p>
        </p:txBody>
      </p:sp>
      <p:sp>
        <p:nvSpPr>
          <p:cNvPr id="70" name="Rectangle 41"/>
          <p:cNvSpPr>
            <a:spLocks noChangeArrowheads="1"/>
          </p:cNvSpPr>
          <p:nvPr/>
        </p:nvSpPr>
        <p:spPr bwMode="auto">
          <a:xfrm>
            <a:off x="153009" y="5095156"/>
            <a:ext cx="1303319" cy="393954"/>
          </a:xfrm>
          <a:prstGeom prst="rect">
            <a:avLst/>
          </a:prstGeom>
          <a:solidFill>
            <a:srgbClr val="DC006B"/>
          </a:solidFill>
          <a:ln w="9525">
            <a:noFill/>
            <a:miter lim="800000"/>
            <a:headEnd/>
            <a:tailEnd/>
          </a:ln>
        </p:spPr>
        <p:txBody>
          <a:bodyPr wrap="square">
            <a:spAutoFit/>
          </a:bodyPr>
          <a:lstStyle/>
          <a:p>
            <a:pPr algn="ctr" defTabSz="895295"/>
            <a:r>
              <a:rPr lang="fr-FR" sz="980" dirty="0">
                <a:solidFill>
                  <a:srgbClr val="FFFFFF"/>
                </a:solidFill>
                <a:latin typeface="Calibri" panose="020F0502020204030204" pitchFamily="34" charset="0"/>
                <a:sym typeface="Wingdings" pitchFamily="2" charset="2"/>
              </a:rPr>
              <a:t>Tube 50 ml</a:t>
            </a:r>
          </a:p>
          <a:p>
            <a:pPr algn="ctr" defTabSz="895295"/>
            <a:r>
              <a:rPr lang="fr-FR" sz="980" b="1" dirty="0">
                <a:solidFill>
                  <a:srgbClr val="FFFFFF"/>
                </a:solidFill>
                <a:latin typeface="Calibri" panose="020F0502020204030204" pitchFamily="34" charset="0"/>
              </a:rPr>
              <a:t>REF : VDR0056-00</a:t>
            </a:r>
          </a:p>
        </p:txBody>
      </p:sp>
      <p:sp>
        <p:nvSpPr>
          <p:cNvPr id="73" name="Arc 72"/>
          <p:cNvSpPr/>
          <p:nvPr/>
        </p:nvSpPr>
        <p:spPr>
          <a:xfrm>
            <a:off x="334512" y="8044546"/>
            <a:ext cx="2185223" cy="1616336"/>
          </a:xfrm>
          <a:prstGeom prst="arc">
            <a:avLst>
              <a:gd name="adj1" fmla="val 12713327"/>
              <a:gd name="adj2" fmla="val 8236523"/>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defTabSz="895295">
              <a:defRPr/>
            </a:pPr>
            <a:endParaRPr lang="fr-FR" sz="2350">
              <a:solidFill>
                <a:srgbClr val="DC006B"/>
              </a:solidFill>
              <a:latin typeface="Century Gothic" pitchFamily="34" charset="0"/>
            </a:endParaRPr>
          </a:p>
        </p:txBody>
      </p:sp>
      <p:sp>
        <p:nvSpPr>
          <p:cNvPr id="74" name="Text Box 16"/>
          <p:cNvSpPr txBox="1">
            <a:spLocks noChangeArrowheads="1"/>
          </p:cNvSpPr>
          <p:nvPr/>
        </p:nvSpPr>
        <p:spPr bwMode="auto">
          <a:xfrm>
            <a:off x="945578" y="8117467"/>
            <a:ext cx="1139300" cy="285828"/>
          </a:xfrm>
          <a:prstGeom prst="rect">
            <a:avLst/>
          </a:prstGeom>
          <a:noFill/>
          <a:ln w="9525">
            <a:noFill/>
            <a:miter lim="800000"/>
            <a:headEnd/>
            <a:tailEnd/>
          </a:ln>
        </p:spPr>
        <p:txBody>
          <a:bodyPr lIns="89514" tIns="44758" rIns="89514" bIns="44758">
            <a:spAutoFit/>
          </a:bodyPr>
          <a:lstStyle/>
          <a:p>
            <a:pPr marL="3108" defTabSz="895295">
              <a:spcBef>
                <a:spcPct val="10000"/>
              </a:spcBef>
            </a:pPr>
            <a:r>
              <a:rPr lang="fr-FR" sz="1270" dirty="0">
                <a:solidFill>
                  <a:srgbClr val="DC006B"/>
                </a:solidFill>
                <a:latin typeface="Calibri" panose="020F0502020204030204" pitchFamily="34" charset="0"/>
              </a:rPr>
              <a:t>GALÉNIQUE</a:t>
            </a:r>
            <a:endParaRPr lang="fr-FR" sz="1270" dirty="0">
              <a:solidFill>
                <a:srgbClr val="DC006B"/>
              </a:solidFill>
              <a:latin typeface="Calibri" panose="020F0502020204030204" pitchFamily="34" charset="0"/>
              <a:sym typeface="Wingdings" pitchFamily="2" charset="2"/>
            </a:endParaRPr>
          </a:p>
        </p:txBody>
      </p:sp>
      <p:sp>
        <p:nvSpPr>
          <p:cNvPr id="54" name="Rectangle 53"/>
          <p:cNvSpPr>
            <a:spLocks noChangeArrowheads="1"/>
          </p:cNvSpPr>
          <p:nvPr/>
        </p:nvSpPr>
        <p:spPr bwMode="auto">
          <a:xfrm>
            <a:off x="153009" y="5539166"/>
            <a:ext cx="1303319" cy="393954"/>
          </a:xfrm>
          <a:prstGeom prst="rect">
            <a:avLst/>
          </a:prstGeom>
          <a:solidFill>
            <a:srgbClr val="DC006B"/>
          </a:solidFill>
          <a:ln w="9525">
            <a:noFill/>
            <a:miter lim="800000"/>
            <a:headEnd/>
            <a:tailEnd/>
          </a:ln>
        </p:spPr>
        <p:txBody>
          <a:bodyPr wrap="square">
            <a:spAutoFit/>
          </a:bodyPr>
          <a:lstStyle/>
          <a:p>
            <a:pPr algn="ctr" defTabSz="895295"/>
            <a:r>
              <a:rPr lang="fr-FR" sz="980" dirty="0">
                <a:solidFill>
                  <a:srgbClr val="FFFFFF"/>
                </a:solidFill>
                <a:latin typeface="Calibri" panose="020F0502020204030204" pitchFamily="34" charset="0"/>
              </a:rPr>
              <a:t>Tube 200 ml</a:t>
            </a:r>
          </a:p>
          <a:p>
            <a:pPr algn="ctr" defTabSz="895295"/>
            <a:r>
              <a:rPr lang="fr-FR" sz="980" b="1" dirty="0">
                <a:solidFill>
                  <a:srgbClr val="FFFFFF"/>
                </a:solidFill>
                <a:latin typeface="Calibri" panose="020F0502020204030204" pitchFamily="34" charset="0"/>
              </a:rPr>
              <a:t>REF : CDR0056-00</a:t>
            </a:r>
          </a:p>
        </p:txBody>
      </p:sp>
      <p:sp>
        <p:nvSpPr>
          <p:cNvPr id="51" name="ZoneTexte 1"/>
          <p:cNvSpPr>
            <a:spLocks noChangeArrowheads="1"/>
          </p:cNvSpPr>
          <p:nvPr/>
        </p:nvSpPr>
        <p:spPr bwMode="auto">
          <a:xfrm>
            <a:off x="4931089" y="2098402"/>
            <a:ext cx="570165" cy="228076"/>
          </a:xfrm>
          <a:prstGeom prst="rect">
            <a:avLst/>
          </a:prstGeom>
          <a:solidFill>
            <a:schemeClr val="bg1"/>
          </a:solidFill>
          <a:ln w="9525">
            <a:solidFill>
              <a:srgbClr val="FFA3BF"/>
            </a:solidFill>
            <a:prstDash val="sysDot"/>
            <a:round/>
            <a:headEnd/>
            <a:tailEnd/>
          </a:ln>
        </p:spPr>
        <p:txBody>
          <a:bodyPr wrap="square">
            <a:spAutoFit/>
          </a:bodyPr>
          <a:lstStyle/>
          <a:p>
            <a:pPr algn="ctr" defTabSz="895295"/>
            <a:r>
              <a:rPr lang="fr-FR" sz="882" b="1" dirty="0">
                <a:solidFill>
                  <a:srgbClr val="404040"/>
                </a:solidFill>
                <a:latin typeface="Calibri" panose="020F0502020204030204" pitchFamily="34" charset="0"/>
              </a:rPr>
              <a:t>BREVET</a:t>
            </a:r>
          </a:p>
        </p:txBody>
      </p:sp>
      <p:grpSp>
        <p:nvGrpSpPr>
          <p:cNvPr id="60" name="Groupe 26"/>
          <p:cNvGrpSpPr>
            <a:grpSpLocks/>
          </p:cNvGrpSpPr>
          <p:nvPr/>
        </p:nvGrpSpPr>
        <p:grpSpPr bwMode="auto">
          <a:xfrm>
            <a:off x="696817" y="176194"/>
            <a:ext cx="1500409" cy="213563"/>
            <a:chOff x="187892" y="271912"/>
            <a:chExt cx="1531710" cy="218250"/>
          </a:xfrm>
        </p:grpSpPr>
        <p:sp>
          <p:nvSpPr>
            <p:cNvPr id="63" name="ZoneTexte 62"/>
            <p:cNvSpPr txBox="1"/>
            <p:nvPr/>
          </p:nvSpPr>
          <p:spPr>
            <a:xfrm>
              <a:off x="188640" y="272480"/>
              <a:ext cx="1528767" cy="217682"/>
            </a:xfrm>
            <a:prstGeom prst="rect">
              <a:avLst/>
            </a:prstGeom>
            <a:noFill/>
          </p:spPr>
          <p:txBody>
            <a:bodyPr wrap="none">
              <a:spAutoFit/>
            </a:bodyPr>
            <a:lstStyle/>
            <a:p>
              <a:pPr marL="177194" indent="-177194" defTabSz="895295">
                <a:defRPr/>
              </a:pPr>
              <a:r>
                <a:rPr lang="fr-FR" sz="784" dirty="0">
                  <a:solidFill>
                    <a:srgbClr val="003B5A"/>
                  </a:solidFill>
                  <a:latin typeface="Century Gothic" pitchFamily="34" charset="0"/>
                </a:rPr>
                <a:t>Document à usage interne</a:t>
              </a:r>
            </a:p>
          </p:txBody>
        </p:sp>
        <p:cxnSp>
          <p:nvCxnSpPr>
            <p:cNvPr id="66" name="Connecteur droit 65"/>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52" name="Image 1"/>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644224" y="2129779"/>
            <a:ext cx="563535" cy="5792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 name="Espace réservé du contenu 1"/>
          <p:cNvSpPr txBox="1">
            <a:spLocks/>
          </p:cNvSpPr>
          <p:nvPr/>
        </p:nvSpPr>
        <p:spPr>
          <a:xfrm>
            <a:off x="1626613" y="3376177"/>
            <a:ext cx="5074534" cy="310967"/>
          </a:xfrm>
          <a:prstGeom prst="rect">
            <a:avLst/>
          </a:prstGeom>
        </p:spPr>
        <p:txBody>
          <a:bodyPr vert="horz" lIns="82935" tIns="41468" rIns="82935" bIns="41468" rtlCol="0">
            <a:no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65585" indent="-165585">
              <a:buClr>
                <a:srgbClr val="D00054"/>
              </a:buClr>
            </a:pPr>
            <a:r>
              <a:rPr lang="fr-FR" sz="1088" b="1" dirty="0">
                <a:latin typeface="Calibri" panose="020F0502020204030204" pitchFamily="34" charset="0"/>
              </a:rPr>
              <a:t>Hydratation durable</a:t>
            </a:r>
          </a:p>
        </p:txBody>
      </p:sp>
      <p:sp>
        <p:nvSpPr>
          <p:cNvPr id="56" name="Espace réservé du contenu 1"/>
          <p:cNvSpPr txBox="1">
            <a:spLocks/>
          </p:cNvSpPr>
          <p:nvPr/>
        </p:nvSpPr>
        <p:spPr>
          <a:xfrm>
            <a:off x="2166110" y="3617128"/>
            <a:ext cx="4446165" cy="558658"/>
          </a:xfrm>
          <a:prstGeom prst="rect">
            <a:avLst/>
          </a:prstGeom>
        </p:spPr>
        <p:txBody>
          <a:bodyPr vert="horz" lIns="82935" tIns="41468" rIns="82935" bIns="41468" rtlCol="0">
            <a:norm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lnSpc>
                <a:spcPct val="100000"/>
              </a:lnSpc>
              <a:spcBef>
                <a:spcPts val="0"/>
              </a:spcBef>
              <a:buNone/>
            </a:pPr>
            <a:r>
              <a:rPr lang="fr-FR" sz="907" b="1" dirty="0">
                <a:solidFill>
                  <a:srgbClr val="D00054"/>
                </a:solidFill>
                <a:latin typeface="Calibri" panose="020F0502020204030204" pitchFamily="34" charset="0"/>
              </a:rPr>
              <a:t>EXTRAIT DE FRAMBOISE BIO</a:t>
            </a:r>
          </a:p>
          <a:p>
            <a:pPr marL="0" indent="0">
              <a:lnSpc>
                <a:spcPct val="100000"/>
              </a:lnSpc>
              <a:spcBef>
                <a:spcPts val="0"/>
              </a:spcBef>
              <a:buNone/>
            </a:pPr>
            <a:r>
              <a:rPr lang="fr-FR" sz="907" dirty="0">
                <a:latin typeface="Calibri" panose="020F0502020204030204" pitchFamily="34" charset="0"/>
              </a:rPr>
              <a:t>Extrêmement riche en eau, glucides et minéraux, la framboise </a:t>
            </a:r>
            <a:r>
              <a:rPr lang="fr-FR" sz="907" b="1" dirty="0">
                <a:latin typeface="Calibri" panose="020F0502020204030204" pitchFamily="34" charset="0"/>
              </a:rPr>
              <a:t>rafraichit et hydrate </a:t>
            </a:r>
            <a:r>
              <a:rPr lang="fr-FR" sz="907" dirty="0">
                <a:latin typeface="Calibri" panose="020F0502020204030204" pitchFamily="34" charset="0"/>
              </a:rPr>
              <a:t>la peau.</a:t>
            </a:r>
          </a:p>
        </p:txBody>
      </p:sp>
      <p:sp>
        <p:nvSpPr>
          <p:cNvPr id="69" name="Espace réservé du contenu 1"/>
          <p:cNvSpPr txBox="1">
            <a:spLocks/>
          </p:cNvSpPr>
          <p:nvPr/>
        </p:nvSpPr>
        <p:spPr>
          <a:xfrm>
            <a:off x="2166110" y="4145297"/>
            <a:ext cx="4446165" cy="550008"/>
          </a:xfrm>
          <a:prstGeom prst="rect">
            <a:avLst/>
          </a:prstGeom>
        </p:spPr>
        <p:txBody>
          <a:bodyPr vert="horz" lIns="82935" tIns="41468" rIns="82935" bIns="41468" rtlCol="0">
            <a:norm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lnSpc>
                <a:spcPct val="100000"/>
              </a:lnSpc>
              <a:spcBef>
                <a:spcPts val="0"/>
              </a:spcBef>
              <a:buNone/>
            </a:pPr>
            <a:r>
              <a:rPr lang="fr-FR" sz="907" b="1" dirty="0">
                <a:solidFill>
                  <a:srgbClr val="D00054"/>
                </a:solidFill>
                <a:latin typeface="Calibri" panose="020F0502020204030204" pitchFamily="34" charset="0"/>
              </a:rPr>
              <a:t>FRUCTOSE – GLYCÉROL – SORBITOL</a:t>
            </a:r>
          </a:p>
          <a:p>
            <a:pPr marL="0" indent="0">
              <a:lnSpc>
                <a:spcPct val="100000"/>
              </a:lnSpc>
              <a:spcBef>
                <a:spcPts val="0"/>
              </a:spcBef>
              <a:buNone/>
            </a:pPr>
            <a:r>
              <a:rPr lang="fr-FR" sz="907" dirty="0">
                <a:latin typeface="Calibri" panose="020F0502020204030204" pitchFamily="34" charset="0"/>
              </a:rPr>
              <a:t>3 actifs combinés pour améliorer les propriétés de rétention d’eau de la peau, afin de limiter la PIE (perte insensible en eau)</a:t>
            </a:r>
          </a:p>
          <a:p>
            <a:pPr marL="0" indent="0">
              <a:lnSpc>
                <a:spcPct val="100000"/>
              </a:lnSpc>
              <a:buNone/>
            </a:pPr>
            <a:endParaRPr lang="fr-FR" sz="907" b="1" dirty="0">
              <a:solidFill>
                <a:srgbClr val="23064A"/>
              </a:solidFill>
              <a:latin typeface="Calibri" panose="020F0502020204030204" pitchFamily="34" charset="0"/>
            </a:endParaRPr>
          </a:p>
        </p:txBody>
      </p:sp>
      <p:sp>
        <p:nvSpPr>
          <p:cNvPr id="71" name="Espace réservé du contenu 1"/>
          <p:cNvSpPr txBox="1">
            <a:spLocks/>
          </p:cNvSpPr>
          <p:nvPr/>
        </p:nvSpPr>
        <p:spPr>
          <a:xfrm>
            <a:off x="2166110" y="4660236"/>
            <a:ext cx="4446165" cy="594401"/>
          </a:xfrm>
          <a:prstGeom prst="rect">
            <a:avLst/>
          </a:prstGeom>
        </p:spPr>
        <p:txBody>
          <a:bodyPr vert="horz" lIns="82935" tIns="41468" rIns="82935" bIns="41468" rtlCol="0">
            <a:norm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lnSpc>
                <a:spcPct val="100000"/>
              </a:lnSpc>
              <a:spcBef>
                <a:spcPts val="0"/>
              </a:spcBef>
              <a:buNone/>
            </a:pPr>
            <a:r>
              <a:rPr lang="fr-FR" sz="907" b="1" dirty="0">
                <a:solidFill>
                  <a:srgbClr val="D00054"/>
                </a:solidFill>
                <a:latin typeface="Calibri" panose="020F0502020204030204" pitchFamily="34" charset="0"/>
              </a:rPr>
              <a:t>POLYSACCHARIDES DE TAMARINIER</a:t>
            </a:r>
          </a:p>
          <a:p>
            <a:pPr marL="0" indent="0">
              <a:lnSpc>
                <a:spcPct val="100000"/>
              </a:lnSpc>
              <a:spcBef>
                <a:spcPts val="0"/>
              </a:spcBef>
              <a:buNone/>
            </a:pPr>
            <a:r>
              <a:rPr lang="fr-FR" sz="907" dirty="0">
                <a:latin typeface="Calibri" panose="020F0502020204030204" pitchFamily="34" charset="0"/>
              </a:rPr>
              <a:t>Véritables «</a:t>
            </a:r>
            <a:r>
              <a:rPr lang="fr-FR" sz="907" b="1" dirty="0">
                <a:latin typeface="Calibri" panose="020F0502020204030204" pitchFamily="34" charset="0"/>
              </a:rPr>
              <a:t> acide hyaluronique végétal</a:t>
            </a:r>
            <a:r>
              <a:rPr lang="fr-FR" sz="907" dirty="0">
                <a:latin typeface="Calibri" panose="020F0502020204030204" pitchFamily="34" charset="0"/>
              </a:rPr>
              <a:t> », ils permettent une hydratation longue durée pour un effet « seconde peau ».</a:t>
            </a:r>
            <a:endParaRPr lang="fr-FR" sz="907" b="1" dirty="0">
              <a:latin typeface="Calibri" panose="020F0502020204030204" pitchFamily="34" charset="0"/>
            </a:endParaRPr>
          </a:p>
        </p:txBody>
      </p:sp>
      <p:pic>
        <p:nvPicPr>
          <p:cNvPr id="72" name="Picture 3" descr="P:\LCL\MARKETING\2. Dr RENAUD\3. IMAGES\5. PLANTES\Actifs clés\3. carrés\Framboise3.jpg"/>
          <p:cNvPicPr>
            <a:picLocks noChangeAspect="1" noChangeArrowheads="1"/>
          </p:cNvPicPr>
          <p:nvPr/>
        </p:nvPicPr>
        <p:blipFill>
          <a:blip r:embed="rId6" cstate="print"/>
          <a:srcRect/>
          <a:stretch>
            <a:fillRect/>
          </a:stretch>
        </p:blipFill>
        <p:spPr bwMode="auto">
          <a:xfrm>
            <a:off x="1837821" y="3693118"/>
            <a:ext cx="316441" cy="316441"/>
          </a:xfrm>
          <a:prstGeom prst="rect">
            <a:avLst/>
          </a:prstGeom>
          <a:noFill/>
          <a:ln w="9525">
            <a:noFill/>
            <a:miter lim="800000"/>
            <a:headEnd/>
            <a:tailEnd/>
          </a:ln>
        </p:spPr>
      </p:pic>
      <p:pic>
        <p:nvPicPr>
          <p:cNvPr id="75" name="Picture 74" descr="blé carré"/>
          <p:cNvPicPr>
            <a:picLocks noChangeAspect="1" noChangeArrowheads="1"/>
          </p:cNvPicPr>
          <p:nvPr/>
        </p:nvPicPr>
        <p:blipFill>
          <a:blip r:embed="rId7" cstate="print"/>
          <a:srcRect/>
          <a:stretch>
            <a:fillRect/>
          </a:stretch>
        </p:blipFill>
        <p:spPr bwMode="auto">
          <a:xfrm>
            <a:off x="1916406" y="4430494"/>
            <a:ext cx="247600" cy="246392"/>
          </a:xfrm>
          <a:prstGeom prst="rect">
            <a:avLst/>
          </a:prstGeom>
          <a:noFill/>
          <a:ln w="9525">
            <a:noFill/>
            <a:miter lim="800000"/>
            <a:headEnd/>
            <a:tailEnd/>
          </a:ln>
        </p:spPr>
      </p:pic>
      <p:pic>
        <p:nvPicPr>
          <p:cNvPr id="76" name="Picture 4" descr="P:\LCL\MARKETING\Dr RENAUD\3. IMAGES\2. PLANTES\3. carrés\Noix de coco2.jpg"/>
          <p:cNvPicPr>
            <a:picLocks noChangeAspect="1" noChangeArrowheads="1"/>
          </p:cNvPicPr>
          <p:nvPr/>
        </p:nvPicPr>
        <p:blipFill>
          <a:blip r:embed="rId8" cstate="print"/>
          <a:srcRect/>
          <a:stretch>
            <a:fillRect/>
          </a:stretch>
        </p:blipFill>
        <p:spPr bwMode="auto">
          <a:xfrm>
            <a:off x="1925991" y="4195262"/>
            <a:ext cx="250476" cy="250476"/>
          </a:xfrm>
          <a:prstGeom prst="rect">
            <a:avLst/>
          </a:prstGeom>
          <a:noFill/>
          <a:ln w="9525">
            <a:noFill/>
            <a:miter lim="800000"/>
            <a:headEnd/>
            <a:tailEnd/>
          </a:ln>
        </p:spPr>
      </p:pic>
      <p:pic>
        <p:nvPicPr>
          <p:cNvPr id="77" name="Image 72" descr="CanneSucre.jpg"/>
          <p:cNvPicPr>
            <a:picLocks noChangeAspect="1"/>
          </p:cNvPicPr>
          <p:nvPr/>
        </p:nvPicPr>
        <p:blipFill>
          <a:blip r:embed="rId9" cstate="print"/>
          <a:srcRect t="24373" r="24374"/>
          <a:stretch>
            <a:fillRect/>
          </a:stretch>
        </p:blipFill>
        <p:spPr bwMode="auto">
          <a:xfrm>
            <a:off x="1677274" y="4181350"/>
            <a:ext cx="254118" cy="252878"/>
          </a:xfrm>
          <a:prstGeom prst="rect">
            <a:avLst/>
          </a:prstGeom>
          <a:noFill/>
          <a:ln w="9525">
            <a:noFill/>
            <a:miter lim="800000"/>
            <a:headEnd/>
            <a:tailEnd/>
          </a:ln>
        </p:spPr>
      </p:pic>
      <p:sp>
        <p:nvSpPr>
          <p:cNvPr id="79" name="Espace réservé du contenu 1"/>
          <p:cNvSpPr txBox="1">
            <a:spLocks/>
          </p:cNvSpPr>
          <p:nvPr/>
        </p:nvSpPr>
        <p:spPr>
          <a:xfrm>
            <a:off x="2166110" y="5358448"/>
            <a:ext cx="4429064" cy="576126"/>
          </a:xfrm>
          <a:prstGeom prst="rect">
            <a:avLst/>
          </a:prstGeom>
        </p:spPr>
        <p:txBody>
          <a:bodyPr vert="horz" lIns="82935" tIns="41468" rIns="82935" bIns="41468" rtlCol="0">
            <a:norm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lnSpc>
                <a:spcPct val="100000"/>
              </a:lnSpc>
              <a:spcBef>
                <a:spcPts val="0"/>
              </a:spcBef>
              <a:buNone/>
            </a:pPr>
            <a:r>
              <a:rPr lang="fr-FR" sz="907" b="1" dirty="0">
                <a:solidFill>
                  <a:srgbClr val="D00054"/>
                </a:solidFill>
                <a:latin typeface="Calibri" panose="020F0502020204030204" pitchFamily="34" charset="0"/>
              </a:rPr>
              <a:t>OSMOLYTES ORGANIQUES</a:t>
            </a:r>
          </a:p>
          <a:p>
            <a:pPr marL="0" indent="0">
              <a:lnSpc>
                <a:spcPct val="100000"/>
              </a:lnSpc>
              <a:spcBef>
                <a:spcPts val="0"/>
              </a:spcBef>
              <a:buNone/>
            </a:pPr>
            <a:r>
              <a:rPr lang="fr-FR" sz="907" dirty="0">
                <a:latin typeface="Calibri" panose="020F0502020204030204" pitchFamily="34" charset="0"/>
              </a:rPr>
              <a:t>Polyols et aminoacides qui permettent </a:t>
            </a:r>
            <a:r>
              <a:rPr lang="fr-FR" sz="907" b="1" dirty="0">
                <a:latin typeface="Calibri" panose="020F0502020204030204" pitchFamily="34" charset="0"/>
              </a:rPr>
              <a:t>l’hydratation intracellulaire et en profondeur </a:t>
            </a:r>
            <a:r>
              <a:rPr lang="fr-FR" sz="907" dirty="0">
                <a:latin typeface="Calibri" panose="020F0502020204030204" pitchFamily="34" charset="0"/>
              </a:rPr>
              <a:t>en agissant sur les kératinocytes contenus dans l’épiderme</a:t>
            </a:r>
            <a:r>
              <a:rPr lang="fr-FR" sz="907" dirty="0">
                <a:solidFill>
                  <a:srgbClr val="FF0000"/>
                </a:solidFill>
                <a:latin typeface="Calibri" panose="020F0502020204030204" pitchFamily="34" charset="0"/>
              </a:rPr>
              <a:t>.</a:t>
            </a:r>
            <a:endParaRPr lang="fr-FR" sz="907" b="1" dirty="0">
              <a:solidFill>
                <a:srgbClr val="FF0000"/>
              </a:solidFill>
              <a:latin typeface="Calibri" panose="020F0502020204030204" pitchFamily="34" charset="0"/>
            </a:endParaRPr>
          </a:p>
        </p:txBody>
      </p:sp>
      <p:sp>
        <p:nvSpPr>
          <p:cNvPr id="80" name="Espace réservé du contenu 1"/>
          <p:cNvSpPr txBox="1">
            <a:spLocks/>
          </p:cNvSpPr>
          <p:nvPr/>
        </p:nvSpPr>
        <p:spPr>
          <a:xfrm>
            <a:off x="1670265" y="5165584"/>
            <a:ext cx="5274803" cy="310967"/>
          </a:xfrm>
          <a:prstGeom prst="rect">
            <a:avLst/>
          </a:prstGeom>
        </p:spPr>
        <p:txBody>
          <a:bodyPr vert="horz" lIns="82935" tIns="41468" rIns="82935" bIns="41468" rtlCol="0">
            <a:no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58385" indent="-158385">
              <a:buClr>
                <a:srgbClr val="D00054"/>
              </a:buClr>
            </a:pPr>
            <a:r>
              <a:rPr lang="fr-FR" sz="1088" b="1" dirty="0">
                <a:latin typeface="Calibri" panose="020F0502020204030204" pitchFamily="34" charset="0"/>
              </a:rPr>
              <a:t>Hydratation en profondeur et intracellulaire</a:t>
            </a:r>
          </a:p>
        </p:txBody>
      </p:sp>
      <p:sp>
        <p:nvSpPr>
          <p:cNvPr id="82" name="Espace réservé du contenu 1"/>
          <p:cNvSpPr txBox="1">
            <a:spLocks/>
          </p:cNvSpPr>
          <p:nvPr/>
        </p:nvSpPr>
        <p:spPr>
          <a:xfrm>
            <a:off x="2131604" y="5913869"/>
            <a:ext cx="4452841" cy="409982"/>
          </a:xfrm>
          <a:prstGeom prst="rect">
            <a:avLst/>
          </a:prstGeom>
        </p:spPr>
        <p:txBody>
          <a:bodyPr vert="horz" lIns="82935" tIns="41468" rIns="82935" bIns="41468" rtlCol="0">
            <a:norm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spcBef>
                <a:spcPts val="0"/>
              </a:spcBef>
              <a:buNone/>
            </a:pPr>
            <a:r>
              <a:rPr lang="fr-FR" sz="907" b="1" dirty="0">
                <a:solidFill>
                  <a:srgbClr val="D00054"/>
                </a:solidFill>
                <a:latin typeface="Calibri" panose="020F0502020204030204" pitchFamily="34" charset="0"/>
              </a:rPr>
              <a:t>EXTRAIT DE RHIZOME D’IMPERATA CYLINDRICA ET DE CACTUS</a:t>
            </a:r>
          </a:p>
          <a:p>
            <a:pPr marL="0" indent="0">
              <a:spcBef>
                <a:spcPts val="0"/>
              </a:spcBef>
              <a:buNone/>
            </a:pPr>
            <a:r>
              <a:rPr lang="fr-FR" sz="907" dirty="0">
                <a:latin typeface="Calibri" panose="020F0502020204030204" pitchFamily="34" charset="0"/>
              </a:rPr>
              <a:t>Apportent une </a:t>
            </a:r>
            <a:r>
              <a:rPr lang="fr-FR" sz="907" b="1" dirty="0">
                <a:latin typeface="Calibri" panose="020F0502020204030204" pitchFamily="34" charset="0"/>
              </a:rPr>
              <a:t>hydratation intense</a:t>
            </a:r>
            <a:r>
              <a:rPr lang="fr-FR" sz="907" dirty="0">
                <a:latin typeface="Calibri" panose="020F0502020204030204" pitchFamily="34" charset="0"/>
              </a:rPr>
              <a:t> à la peau, immédiatement et pendant 24 heures.</a:t>
            </a:r>
            <a:endParaRPr lang="fr-FR" sz="907" b="1" dirty="0">
              <a:solidFill>
                <a:srgbClr val="23064A"/>
              </a:solidFill>
              <a:latin typeface="Calibri" panose="020F0502020204030204" pitchFamily="34" charset="0"/>
            </a:endParaRPr>
          </a:p>
        </p:txBody>
      </p:sp>
      <p:grpSp>
        <p:nvGrpSpPr>
          <p:cNvPr id="83" name="Groupe 58"/>
          <p:cNvGrpSpPr>
            <a:grpSpLocks/>
          </p:cNvGrpSpPr>
          <p:nvPr/>
        </p:nvGrpSpPr>
        <p:grpSpPr bwMode="auto">
          <a:xfrm>
            <a:off x="1782161" y="5962914"/>
            <a:ext cx="349443" cy="298468"/>
            <a:chOff x="2856384" y="7552928"/>
            <a:chExt cx="306000" cy="304652"/>
          </a:xfrm>
        </p:grpSpPr>
        <p:pic>
          <p:nvPicPr>
            <p:cNvPr id="84" name="Picture 3" descr="P:\LCL\MARKETING\2. Dr RENAUD\3. IMAGES\5. PLANTES\Actifs\imperata cylindrica carré.jpg"/>
            <p:cNvPicPr>
              <a:picLocks noChangeAspect="1" noChangeArrowheads="1"/>
            </p:cNvPicPr>
            <p:nvPr/>
          </p:nvPicPr>
          <p:blipFill>
            <a:blip r:embed="rId10" cstate="print"/>
            <a:srcRect/>
            <a:stretch>
              <a:fillRect/>
            </a:stretch>
          </p:blipFill>
          <p:spPr bwMode="auto">
            <a:xfrm>
              <a:off x="2856384" y="7552928"/>
              <a:ext cx="306000" cy="304652"/>
            </a:xfrm>
            <a:prstGeom prst="rect">
              <a:avLst/>
            </a:prstGeom>
            <a:noFill/>
            <a:ln w="9525">
              <a:noFill/>
              <a:miter lim="800000"/>
              <a:headEnd/>
              <a:tailEnd/>
            </a:ln>
          </p:spPr>
        </p:pic>
        <p:pic>
          <p:nvPicPr>
            <p:cNvPr id="85" name="Image 264" descr="cactus.jpg"/>
            <p:cNvPicPr>
              <a:picLocks noChangeAspect="1"/>
            </p:cNvPicPr>
            <p:nvPr/>
          </p:nvPicPr>
          <p:blipFill>
            <a:blip r:embed="rId11" cstate="print"/>
            <a:srcRect l="29974" t="10194" r="35880"/>
            <a:stretch>
              <a:fillRect/>
            </a:stretch>
          </p:blipFill>
          <p:spPr bwMode="auto">
            <a:xfrm>
              <a:off x="3000400" y="7552928"/>
              <a:ext cx="145258" cy="288000"/>
            </a:xfrm>
            <a:prstGeom prst="rect">
              <a:avLst/>
            </a:prstGeom>
            <a:noFill/>
            <a:ln w="9525">
              <a:noFill/>
              <a:miter lim="800000"/>
              <a:headEnd/>
              <a:tailEnd/>
            </a:ln>
          </p:spPr>
        </p:pic>
      </p:grpSp>
      <p:sp>
        <p:nvSpPr>
          <p:cNvPr id="87" name="Ellipse 86"/>
          <p:cNvSpPr/>
          <p:nvPr/>
        </p:nvSpPr>
        <p:spPr>
          <a:xfrm>
            <a:off x="838202" y="1126232"/>
            <a:ext cx="637275" cy="462895"/>
          </a:xfrm>
          <a:prstGeom prst="ellipse">
            <a:avLst/>
          </a:prstGeom>
          <a:noFill/>
          <a:ln>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907" dirty="0">
                <a:solidFill>
                  <a:srgbClr val="DC006B"/>
                </a:solidFill>
                <a:latin typeface="Calibri" panose="020F0502020204030204" pitchFamily="34" charset="0"/>
              </a:rPr>
              <a:t>NEW</a:t>
            </a:r>
            <a:endParaRPr lang="en-US" sz="907" dirty="0">
              <a:solidFill>
                <a:srgbClr val="DC006B"/>
              </a:solidFill>
              <a:latin typeface="Calibri" panose="020F0502020204030204" pitchFamily="34" charset="0"/>
            </a:endParaRPr>
          </a:p>
        </p:txBody>
      </p:sp>
      <p:pic>
        <p:nvPicPr>
          <p:cNvPr id="62" name="Image 61"/>
          <p:cNvPicPr>
            <a:picLocks noChangeAspect="1"/>
          </p:cNvPicPr>
          <p:nvPr/>
        </p:nvPicPr>
        <p:blipFill rotWithShape="1">
          <a:blip r:embed="rId12"/>
          <a:srcRect l="2204" r="9792" b="4932"/>
          <a:stretch/>
        </p:blipFill>
        <p:spPr>
          <a:xfrm>
            <a:off x="1837820" y="4761213"/>
            <a:ext cx="293784" cy="275133"/>
          </a:xfrm>
          <a:prstGeom prst="rect">
            <a:avLst/>
          </a:prstGeom>
        </p:spPr>
      </p:pic>
      <p:pic>
        <p:nvPicPr>
          <p:cNvPr id="2" name="Image 1"/>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67665" y="1720531"/>
            <a:ext cx="1497402" cy="3214091"/>
          </a:xfrm>
          <a:prstGeom prst="rect">
            <a:avLst/>
          </a:prstGeom>
        </p:spPr>
      </p:pic>
      <p:sp>
        <p:nvSpPr>
          <p:cNvPr id="88" name="Espace réservé du contenu 1"/>
          <p:cNvSpPr txBox="1">
            <a:spLocks/>
          </p:cNvSpPr>
          <p:nvPr/>
        </p:nvSpPr>
        <p:spPr>
          <a:xfrm>
            <a:off x="1626612" y="2756444"/>
            <a:ext cx="5074534" cy="310967"/>
          </a:xfrm>
          <a:prstGeom prst="rect">
            <a:avLst/>
          </a:prstGeom>
        </p:spPr>
        <p:txBody>
          <a:bodyPr vert="horz" lIns="82935" tIns="41468" rIns="82935" bIns="41468" rtlCol="0">
            <a:no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165585" indent="-165585">
              <a:buClr>
                <a:srgbClr val="D00054"/>
              </a:buClr>
            </a:pPr>
            <a:r>
              <a:rPr lang="fr-FR" sz="1088" b="1" dirty="0">
                <a:latin typeface="Calibri" panose="020F0502020204030204" pitchFamily="34" charset="0"/>
              </a:rPr>
              <a:t>Hydratation en surface</a:t>
            </a:r>
          </a:p>
        </p:txBody>
      </p:sp>
      <p:sp>
        <p:nvSpPr>
          <p:cNvPr id="89" name="Espace réservé du contenu 1"/>
          <p:cNvSpPr txBox="1">
            <a:spLocks/>
          </p:cNvSpPr>
          <p:nvPr/>
        </p:nvSpPr>
        <p:spPr>
          <a:xfrm>
            <a:off x="2154262" y="2975822"/>
            <a:ext cx="4517130" cy="392112"/>
          </a:xfrm>
          <a:prstGeom prst="rect">
            <a:avLst/>
          </a:prstGeom>
        </p:spPr>
        <p:txBody>
          <a:bodyPr vert="horz" lIns="82935" tIns="41468" rIns="82935" bIns="41468" rtlCol="0">
            <a:normAutofit/>
          </a:bodyPr>
          <a:lstStyle>
            <a:lvl1pPr marL="406379" indent="-406379" algn="just" defTabSz="1625529" rtl="0" eaLnBrk="1" latinLnBrk="0" hangingPunct="1">
              <a:lnSpc>
                <a:spcPct val="90000"/>
              </a:lnSpc>
              <a:spcBef>
                <a:spcPts val="1778"/>
              </a:spcBef>
              <a:buClr>
                <a:srgbClr val="23064A"/>
              </a:buClr>
              <a:buFont typeface="Arial" panose="020B0604020202020204" pitchFamily="34" charset="0"/>
              <a:buChar char="+"/>
              <a:defRPr sz="3200" kern="1200">
                <a:solidFill>
                  <a:srgbClr val="454A59"/>
                </a:solidFill>
                <a:latin typeface="Arial" panose="020B0604020202020204" pitchFamily="34" charset="0"/>
                <a:ea typeface="+mn-ea"/>
                <a:cs typeface="Arial" panose="020B0604020202020204" pitchFamily="34" charset="0"/>
              </a:defRPr>
            </a:lvl1pPr>
            <a:lvl2pPr marL="1219147" indent="-406382" algn="just" defTabSz="1625529" rtl="0" eaLnBrk="1" latinLnBrk="0" hangingPunct="1">
              <a:lnSpc>
                <a:spcPct val="90000"/>
              </a:lnSpc>
              <a:spcBef>
                <a:spcPts val="889"/>
              </a:spcBef>
              <a:buFont typeface="Arial" panose="020B0604020202020204" pitchFamily="34" charset="0"/>
              <a:buChar char="•"/>
              <a:defRPr sz="2400" kern="1200">
                <a:solidFill>
                  <a:srgbClr val="454A59"/>
                </a:solidFill>
                <a:latin typeface="Arial" panose="020B0604020202020204" pitchFamily="34" charset="0"/>
                <a:ea typeface="+mn-ea"/>
                <a:cs typeface="Arial" panose="020B0604020202020204" pitchFamily="34" charset="0"/>
              </a:defRPr>
            </a:lvl2pPr>
            <a:lvl3pPr marL="2031911" indent="-406382" algn="just" defTabSz="1625529" rtl="0" eaLnBrk="1" latinLnBrk="0" hangingPunct="1">
              <a:lnSpc>
                <a:spcPct val="90000"/>
              </a:lnSpc>
              <a:spcBef>
                <a:spcPts val="889"/>
              </a:spcBef>
              <a:buFont typeface="Arial" panose="020B0604020202020204" pitchFamily="34" charset="0"/>
              <a:buChar char="•"/>
              <a:defRPr sz="2133" kern="1200">
                <a:solidFill>
                  <a:srgbClr val="454A59"/>
                </a:solidFill>
                <a:latin typeface="Arial" panose="020B0604020202020204" pitchFamily="34" charset="0"/>
                <a:ea typeface="+mn-ea"/>
                <a:cs typeface="Arial" panose="020B0604020202020204" pitchFamily="34" charset="0"/>
              </a:defRPr>
            </a:lvl3pPr>
            <a:lvl4pPr marL="2844676"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4pPr>
            <a:lvl5pPr marL="3657440" indent="-406382" algn="just" defTabSz="1625529" rtl="0" eaLnBrk="1" latinLnBrk="0" hangingPunct="1">
              <a:lnSpc>
                <a:spcPct val="90000"/>
              </a:lnSpc>
              <a:spcBef>
                <a:spcPts val="889"/>
              </a:spcBef>
              <a:buFont typeface="Arial" panose="020B0604020202020204" pitchFamily="34" charset="0"/>
              <a:buChar char="•"/>
              <a:defRPr sz="1867" kern="1200">
                <a:solidFill>
                  <a:srgbClr val="454A59"/>
                </a:solidFill>
                <a:latin typeface="Arial" panose="020B0604020202020204" pitchFamily="34" charset="0"/>
                <a:ea typeface="+mn-ea"/>
                <a:cs typeface="Arial" panose="020B0604020202020204" pitchFamily="34" charset="0"/>
              </a:defRPr>
            </a:lvl5pPr>
            <a:lvl6pPr marL="4470204"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6pPr>
            <a:lvl7pPr marL="5282969"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7pPr>
            <a:lvl8pPr marL="6095733"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8pPr>
            <a:lvl9pPr marL="6908498" indent="-406382" algn="l" defTabSz="1625529" rtl="0" eaLnBrk="1" latinLnBrk="0" hangingPunct="1">
              <a:lnSpc>
                <a:spcPct val="90000"/>
              </a:lnSpc>
              <a:spcBef>
                <a:spcPts val="889"/>
              </a:spcBef>
              <a:buFont typeface="Arial" panose="020B0604020202020204" pitchFamily="34" charset="0"/>
              <a:buChar char="•"/>
              <a:defRPr sz="3200" kern="1200">
                <a:solidFill>
                  <a:schemeClr val="tx1"/>
                </a:solidFill>
                <a:latin typeface="+mn-lt"/>
                <a:ea typeface="+mn-ea"/>
                <a:cs typeface="+mn-cs"/>
              </a:defRPr>
            </a:lvl9pPr>
          </a:lstStyle>
          <a:p>
            <a:pPr marL="0" indent="0">
              <a:spcBef>
                <a:spcPts val="0"/>
              </a:spcBef>
              <a:buNone/>
            </a:pPr>
            <a:r>
              <a:rPr lang="fr-FR" sz="907" b="1" dirty="0">
                <a:solidFill>
                  <a:srgbClr val="D00054"/>
                </a:solidFill>
                <a:latin typeface="Calibri" panose="020F0502020204030204" pitchFamily="34" charset="0"/>
              </a:rPr>
              <a:t>ACIDE HYALURONIQUE</a:t>
            </a:r>
          </a:p>
          <a:p>
            <a:pPr marL="0" indent="0">
              <a:spcBef>
                <a:spcPts val="0"/>
              </a:spcBef>
              <a:buNone/>
            </a:pPr>
            <a:r>
              <a:rPr lang="fr-FR" sz="907" dirty="0">
                <a:latin typeface="Calibri" panose="020F0502020204030204" pitchFamily="34" charset="0"/>
              </a:rPr>
              <a:t>Joue un rôle primordial dans l’hydratation et </a:t>
            </a:r>
            <a:r>
              <a:rPr lang="fr-FR" sz="907" b="1" dirty="0">
                <a:latin typeface="Calibri" panose="020F0502020204030204" pitchFamily="34" charset="0"/>
              </a:rPr>
              <a:t>repulpe la peau de l’intérieur.</a:t>
            </a:r>
          </a:p>
          <a:p>
            <a:pPr marL="0" indent="0">
              <a:spcBef>
                <a:spcPts val="0"/>
              </a:spcBef>
              <a:buNone/>
            </a:pPr>
            <a:endParaRPr lang="fr-FR" sz="907" b="1" dirty="0">
              <a:solidFill>
                <a:srgbClr val="23064A"/>
              </a:solidFill>
              <a:latin typeface="Calibri" panose="020F0502020204030204" pitchFamily="34" charset="0"/>
            </a:endParaRPr>
          </a:p>
        </p:txBody>
      </p:sp>
      <p:pic>
        <p:nvPicPr>
          <p:cNvPr id="90" name="Picture 42" descr="P:\LCL\MARKETING\2. Dr RENAUD\3. IMAGES\5. PLANTES\Actifs\Acide hyaluronique carré.jpg"/>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70314" y="2990425"/>
            <a:ext cx="334512" cy="33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878855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Rectangle 34"/>
          <p:cNvSpPr>
            <a:spLocks noChangeArrowheads="1"/>
          </p:cNvSpPr>
          <p:nvPr/>
        </p:nvSpPr>
        <p:spPr bwMode="auto">
          <a:xfrm>
            <a:off x="545949" y="6320280"/>
            <a:ext cx="6059387" cy="970919"/>
          </a:xfrm>
          <a:prstGeom prst="rect">
            <a:avLst/>
          </a:prstGeom>
          <a:solidFill>
            <a:schemeClr val="bg1"/>
          </a:solidFill>
          <a:ln>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1280160" fontAlgn="auto">
              <a:spcBef>
                <a:spcPts val="0"/>
              </a:spcBef>
              <a:spcAft>
                <a:spcPts val="0"/>
              </a:spcAft>
              <a:defRPr/>
            </a:pPr>
            <a:endParaRPr lang="fr-FR">
              <a:latin typeface="Century Gothic" pitchFamily="34" charset="0"/>
            </a:endParaRPr>
          </a:p>
        </p:txBody>
      </p:sp>
      <p:sp>
        <p:nvSpPr>
          <p:cNvPr id="31748" name="Text Box 16"/>
          <p:cNvSpPr txBox="1">
            <a:spLocks noChangeArrowheads="1"/>
          </p:cNvSpPr>
          <p:nvPr/>
        </p:nvSpPr>
        <p:spPr bwMode="auto">
          <a:xfrm>
            <a:off x="2760663" y="7777223"/>
            <a:ext cx="1428750"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UTILISATION</a:t>
            </a:r>
            <a:endParaRPr lang="fr-FR" sz="1400" dirty="0">
              <a:solidFill>
                <a:srgbClr val="DC006B"/>
              </a:solidFill>
              <a:latin typeface="Calibri" panose="020F0502020204030204" pitchFamily="34" charset="0"/>
              <a:sym typeface="Wingdings" pitchFamily="2" charset="2"/>
            </a:endParaRPr>
          </a:p>
        </p:txBody>
      </p:sp>
      <p:sp>
        <p:nvSpPr>
          <p:cNvPr id="31749" name="Rectangle 53"/>
          <p:cNvSpPr>
            <a:spLocks noChangeArrowheads="1"/>
          </p:cNvSpPr>
          <p:nvPr/>
        </p:nvSpPr>
        <p:spPr bwMode="auto">
          <a:xfrm>
            <a:off x="2760663" y="8142161"/>
            <a:ext cx="3068637" cy="769441"/>
          </a:xfrm>
          <a:prstGeom prst="rect">
            <a:avLst/>
          </a:prstGeom>
          <a:noFill/>
          <a:ln w="9525">
            <a:noFill/>
            <a:miter lim="800000"/>
            <a:headEnd/>
            <a:tailEnd/>
          </a:ln>
        </p:spPr>
        <p:txBody>
          <a:bodyPr>
            <a:spAutoFit/>
          </a:bodyPr>
          <a:lstStyle/>
          <a:p>
            <a:pPr algn="just" defTabSz="911225"/>
            <a:r>
              <a:rPr lang="fr-FR" sz="1100" dirty="0">
                <a:solidFill>
                  <a:srgbClr val="404040"/>
                </a:solidFill>
                <a:latin typeface="Calibri" panose="020F0502020204030204" pitchFamily="34" charset="0"/>
                <a:cs typeface="Times New Roman" pitchFamily="18" charset="0"/>
                <a:sym typeface="Symbol" pitchFamily="18" charset="2"/>
              </a:rPr>
              <a:t>Appliquer matin et/ou soir sur le visage et le cou parfaitement démaquillés.</a:t>
            </a:r>
          </a:p>
          <a:p>
            <a:pPr algn="just" defTabSz="911225"/>
            <a:r>
              <a:rPr lang="fr-FR" sz="1100" dirty="0">
                <a:solidFill>
                  <a:srgbClr val="404040"/>
                </a:solidFill>
                <a:latin typeface="Calibri" panose="020F0502020204030204" pitchFamily="34" charset="0"/>
                <a:cs typeface="Times New Roman" pitchFamily="18" charset="0"/>
                <a:sym typeface="Symbol" pitchFamily="18" charset="2"/>
              </a:rPr>
              <a:t>Particulièrement adaptée aux peaux normales à tendance sèche.</a:t>
            </a:r>
          </a:p>
        </p:txBody>
      </p:sp>
      <p:grpSp>
        <p:nvGrpSpPr>
          <p:cNvPr id="31750" name="Groupe 41"/>
          <p:cNvGrpSpPr>
            <a:grpSpLocks/>
          </p:cNvGrpSpPr>
          <p:nvPr/>
        </p:nvGrpSpPr>
        <p:grpSpPr bwMode="auto">
          <a:xfrm>
            <a:off x="641822" y="6345616"/>
            <a:ext cx="2827327" cy="684326"/>
            <a:chOff x="152400" y="6234117"/>
            <a:chExt cx="2409825" cy="685885"/>
          </a:xfrm>
        </p:grpSpPr>
        <p:sp>
          <p:nvSpPr>
            <p:cNvPr id="31794" name="Rectangle 38"/>
            <p:cNvSpPr>
              <a:spLocks noChangeArrowheads="1"/>
            </p:cNvSpPr>
            <p:nvPr/>
          </p:nvSpPr>
          <p:spPr bwMode="auto">
            <a:xfrm>
              <a:off x="152401" y="6488133"/>
              <a:ext cx="2300264" cy="431869"/>
            </a:xfrm>
            <a:prstGeom prst="rect">
              <a:avLst/>
            </a:prstGeom>
            <a:noFill/>
            <a:ln w="19050">
              <a:noFill/>
              <a:miter lim="800000"/>
              <a:headEnd/>
              <a:tailEnd/>
            </a:ln>
          </p:spPr>
          <p:txBody>
            <a:bodyPr wrap="square">
              <a:spAutoFit/>
            </a:bodyPr>
            <a:lstStyle/>
            <a:p>
              <a:r>
                <a:rPr lang="fr-FR" sz="1100" b="1" dirty="0">
                  <a:solidFill>
                    <a:srgbClr val="404040"/>
                  </a:solidFill>
                  <a:latin typeface="Calibri" panose="020F0502020204030204" pitchFamily="34" charset="0"/>
                  <a:sym typeface="Symbol" pitchFamily="18" charset="2"/>
                </a:rPr>
                <a:t>Parfaitement hydratée, la peau est souple, </a:t>
              </a:r>
              <a:endParaRPr lang="fr-FR" sz="1100" b="1" dirty="0" smtClean="0">
                <a:solidFill>
                  <a:srgbClr val="404040"/>
                </a:solidFill>
                <a:latin typeface="Calibri" panose="020F0502020204030204" pitchFamily="34" charset="0"/>
                <a:sym typeface="Symbol" pitchFamily="18" charset="2"/>
              </a:endParaRPr>
            </a:p>
            <a:p>
              <a:r>
                <a:rPr lang="fr-FR" sz="1100" b="1" dirty="0" smtClean="0">
                  <a:solidFill>
                    <a:srgbClr val="404040"/>
                  </a:solidFill>
                  <a:latin typeface="Calibri" panose="020F0502020204030204" pitchFamily="34" charset="0"/>
                  <a:sym typeface="Symbol" pitchFamily="18" charset="2"/>
                </a:rPr>
                <a:t>confortable </a:t>
              </a:r>
              <a:r>
                <a:rPr lang="fr-FR" sz="1100" b="1" dirty="0">
                  <a:solidFill>
                    <a:srgbClr val="404040"/>
                  </a:solidFill>
                  <a:latin typeface="Calibri" panose="020F0502020204030204" pitchFamily="34" charset="0"/>
                  <a:sym typeface="Symbol" pitchFamily="18" charset="2"/>
                </a:rPr>
                <a:t>tout au long de la </a:t>
              </a:r>
              <a:r>
                <a:rPr lang="fr-FR" sz="1100" b="1" dirty="0" smtClean="0">
                  <a:solidFill>
                    <a:srgbClr val="404040"/>
                  </a:solidFill>
                  <a:latin typeface="Calibri" panose="020F0502020204030204" pitchFamily="34" charset="0"/>
                  <a:sym typeface="Symbol" pitchFamily="18" charset="2"/>
                </a:rPr>
                <a:t>journée.</a:t>
              </a:r>
              <a:endParaRPr lang="fr-FR" sz="1100" b="1" dirty="0">
                <a:solidFill>
                  <a:srgbClr val="404040"/>
                </a:solidFill>
                <a:latin typeface="Calibri" panose="020F0502020204030204" pitchFamily="34" charset="0"/>
                <a:sym typeface="Symbol" pitchFamily="18" charset="2"/>
              </a:endParaRPr>
            </a:p>
          </p:txBody>
        </p:sp>
        <p:sp>
          <p:nvSpPr>
            <p:cNvPr id="31795" name="Text Box 16"/>
            <p:cNvSpPr txBox="1">
              <a:spLocks noChangeArrowheads="1"/>
            </p:cNvSpPr>
            <p:nvPr/>
          </p:nvSpPr>
          <p:spPr bwMode="auto">
            <a:xfrm>
              <a:off x="152400" y="6234117"/>
              <a:ext cx="2409825" cy="307820"/>
            </a:xfrm>
            <a:prstGeom prst="rect">
              <a:avLst/>
            </a:prstGeom>
            <a:noFill/>
            <a:ln w="19050">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sym typeface="Wingdings" pitchFamily="2" charset="2"/>
                </a:rPr>
                <a:t>RÉSULTAT</a:t>
              </a:r>
              <a:endParaRPr lang="fr-FR" sz="1400" dirty="0">
                <a:solidFill>
                  <a:srgbClr val="DC006B"/>
                </a:solidFill>
                <a:latin typeface="Calibri" panose="020F0502020204030204" pitchFamily="34" charset="0"/>
                <a:sym typeface="Wingdings" pitchFamily="2" charset="2"/>
              </a:endParaRPr>
            </a:p>
          </p:txBody>
        </p:sp>
      </p:grpSp>
      <p:sp>
        <p:nvSpPr>
          <p:cNvPr id="31752" name="Text Box 9"/>
          <p:cNvSpPr txBox="1">
            <a:spLocks noChangeArrowheads="1"/>
          </p:cNvSpPr>
          <p:nvPr/>
        </p:nvSpPr>
        <p:spPr bwMode="auto">
          <a:xfrm>
            <a:off x="731838" y="8268267"/>
            <a:ext cx="1476375" cy="422843"/>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sym typeface="Symbol" pitchFamily="18" charset="2"/>
              </a:rPr>
              <a:t>Texture </a:t>
            </a:r>
            <a:r>
              <a:rPr lang="fr-FR" sz="1100" dirty="0">
                <a:solidFill>
                  <a:srgbClr val="404040"/>
                </a:solidFill>
                <a:latin typeface="Calibri" panose="020F0502020204030204" pitchFamily="34" charset="0"/>
              </a:rPr>
              <a:t>crème fondante</a:t>
            </a:r>
          </a:p>
        </p:txBody>
      </p:sp>
      <p:pic>
        <p:nvPicPr>
          <p:cNvPr id="31757" name="Image 37" descr="Texture Creme Aqua-Douceur.jpg"/>
          <p:cNvPicPr>
            <a:picLocks noChangeAspect="1"/>
          </p:cNvPicPr>
          <p:nvPr/>
        </p:nvPicPr>
        <p:blipFill>
          <a:blip r:embed="rId3" cstate="print">
            <a:duotone>
              <a:prstClr val="black"/>
              <a:schemeClr val="accent3">
                <a:tint val="45000"/>
                <a:satMod val="400000"/>
              </a:schemeClr>
            </a:duotone>
          </a:blip>
          <a:srcRect/>
          <a:stretch>
            <a:fillRect/>
          </a:stretch>
        </p:blipFill>
        <p:spPr bwMode="auto">
          <a:xfrm>
            <a:off x="211615" y="8282006"/>
            <a:ext cx="333375" cy="333375"/>
          </a:xfrm>
          <a:prstGeom prst="rect">
            <a:avLst/>
          </a:prstGeom>
          <a:noFill/>
          <a:ln w="9525">
            <a:noFill/>
            <a:miter lim="800000"/>
            <a:headEnd/>
            <a:tailEnd/>
          </a:ln>
        </p:spPr>
      </p:pic>
      <p:sp>
        <p:nvSpPr>
          <p:cNvPr id="31758" name="Text Box 9"/>
          <p:cNvSpPr txBox="1">
            <a:spLocks noChangeArrowheads="1"/>
          </p:cNvSpPr>
          <p:nvPr/>
        </p:nvSpPr>
        <p:spPr bwMode="auto">
          <a:xfrm>
            <a:off x="731838" y="8717529"/>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50" name="Picture 3" descr="P:\LCL\MARKETING\2. Dr RENAUD\3. IMAGES\5. PLANTES\Actifs clés\3. carrés\Framboise3.jpg"/>
          <p:cNvPicPr>
            <a:picLocks noChangeAspect="1" noChangeArrowheads="1"/>
          </p:cNvPicPr>
          <p:nvPr/>
        </p:nvPicPr>
        <p:blipFill>
          <a:blip r:embed="rId4" cstate="print"/>
          <a:srcRect/>
          <a:stretch>
            <a:fillRect/>
          </a:stretch>
        </p:blipFill>
        <p:spPr bwMode="auto">
          <a:xfrm>
            <a:off x="239142" y="8684051"/>
            <a:ext cx="288000" cy="288000"/>
          </a:xfrm>
          <a:prstGeom prst="ellipse">
            <a:avLst/>
          </a:prstGeom>
          <a:noFill/>
        </p:spPr>
      </p:pic>
      <p:sp>
        <p:nvSpPr>
          <p:cNvPr id="45" name="Rectangle 44"/>
          <p:cNvSpPr/>
          <p:nvPr/>
        </p:nvSpPr>
        <p:spPr>
          <a:xfrm>
            <a:off x="1644459" y="1621753"/>
            <a:ext cx="4984941" cy="4575063"/>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entury Gothic" pitchFamily="34" charset="0"/>
            </a:endParaRPr>
          </a:p>
        </p:txBody>
      </p:sp>
      <p:sp>
        <p:nvSpPr>
          <p:cNvPr id="31761" name="Text Box 16"/>
          <p:cNvSpPr txBox="1">
            <a:spLocks noChangeArrowheads="1"/>
          </p:cNvSpPr>
          <p:nvPr/>
        </p:nvSpPr>
        <p:spPr bwMode="auto">
          <a:xfrm>
            <a:off x="1677120" y="1667931"/>
            <a:ext cx="4445868" cy="307764"/>
          </a:xfrm>
          <a:prstGeom prst="rect">
            <a:avLst/>
          </a:prstGeom>
          <a:noFill/>
          <a:ln w="9525">
            <a:noFill/>
            <a:miter lim="800000"/>
            <a:headEnd/>
            <a:tailEnd/>
          </a:ln>
        </p:spPr>
        <p:txBody>
          <a:bodyPr wrap="square" lIns="91426" tIns="45714" rIns="91426" bIns="45714">
            <a:spAutoFit/>
          </a:bodyPr>
          <a:lstStyle/>
          <a:p>
            <a:pPr marL="3175">
              <a:spcBef>
                <a:spcPct val="10000"/>
              </a:spcBef>
            </a:pP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HYDRATATION</a:t>
            </a:r>
            <a:r>
              <a:rPr lang="fr-FR" sz="1400" u="sng" dirty="0" smtClean="0">
                <a:solidFill>
                  <a:srgbClr val="DC006B"/>
                </a:solidFill>
                <a:latin typeface="Calibri" panose="020F0502020204030204" pitchFamily="34" charset="0"/>
                <a:ea typeface="Arial Unicode MS" pitchFamily="34" charset="-128"/>
                <a:cs typeface="Arial Unicode MS" pitchFamily="34" charset="-128"/>
              </a:rPr>
              <a:t>, RÉCONFORT, PROTECTION</a:t>
            </a:r>
            <a:endParaRPr lang="fr-FR" sz="1400" u="sng" dirty="0">
              <a:solidFill>
                <a:srgbClr val="DC006B"/>
              </a:solidFill>
              <a:latin typeface="Calibri" panose="020F0502020204030204" pitchFamily="34" charset="0"/>
              <a:ea typeface="Arial Unicode MS" pitchFamily="34" charset="-128"/>
              <a:cs typeface="Arial Unicode MS" pitchFamily="34" charset="-128"/>
              <a:sym typeface="Wingdings" pitchFamily="2" charset="2"/>
            </a:endParaRPr>
          </a:p>
        </p:txBody>
      </p:sp>
      <p:sp>
        <p:nvSpPr>
          <p:cNvPr id="47" name="Text Box 10"/>
          <p:cNvSpPr txBox="1">
            <a:spLocks noChangeArrowheads="1"/>
          </p:cNvSpPr>
          <p:nvPr/>
        </p:nvSpPr>
        <p:spPr bwMode="auto">
          <a:xfrm>
            <a:off x="2235623" y="2903938"/>
            <a:ext cx="4265190" cy="553998"/>
          </a:xfrm>
          <a:prstGeom prst="rect">
            <a:avLst/>
          </a:prstGeom>
          <a:noFill/>
          <a:ln w="9525">
            <a:noFill/>
            <a:miter lim="800000"/>
            <a:headEnd/>
            <a:tailEnd/>
          </a:ln>
        </p:spPr>
        <p:txBody>
          <a:bodyPr wrap="square">
            <a:spAutoFit/>
          </a:bodyPr>
          <a:lstStyle/>
          <a:p>
            <a:pPr indent="-2730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EXTRAIT DE FRAMBOISE BIO</a:t>
            </a:r>
          </a:p>
          <a:p>
            <a:pPr marL="185738" indent="-185738" algn="just" fontAlgn="auto">
              <a:spcBef>
                <a:spcPts val="0"/>
              </a:spcBef>
              <a:spcAft>
                <a:spcPts val="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la Framboise est </a:t>
            </a:r>
            <a:r>
              <a:rPr lang="fr-FR" sz="1000" b="1" dirty="0">
                <a:solidFill>
                  <a:srgbClr val="404040"/>
                </a:solidFill>
                <a:latin typeface="Calibri" panose="020F0502020204030204" pitchFamily="34" charset="0"/>
                <a:sym typeface="Symbol" pitchFamily="18" charset="2"/>
              </a:rPr>
              <a:t>rafraîchissante </a:t>
            </a:r>
            <a:r>
              <a:rPr lang="fr-FR" sz="1000" dirty="0">
                <a:solidFill>
                  <a:srgbClr val="404040"/>
                </a:solidFill>
                <a:latin typeface="Calibri" panose="020F0502020204030204" pitchFamily="34" charset="0"/>
                <a:sym typeface="Symbol" pitchFamily="18" charset="2"/>
              </a:rPr>
              <a:t>et</a:t>
            </a:r>
            <a:r>
              <a:rPr lang="fr-FR" sz="1000" b="1" dirty="0">
                <a:solidFill>
                  <a:srgbClr val="404040"/>
                </a:solidFill>
                <a:latin typeface="Calibri" panose="020F0502020204030204" pitchFamily="34" charset="0"/>
                <a:sym typeface="Symbol" pitchFamily="18" charset="2"/>
              </a:rPr>
              <a:t> douce </a:t>
            </a:r>
            <a:r>
              <a:rPr lang="fr-FR" sz="1000" dirty="0">
                <a:solidFill>
                  <a:srgbClr val="404040"/>
                </a:solidFill>
                <a:latin typeface="Calibri" panose="020F0502020204030204" pitchFamily="34" charset="0"/>
                <a:sym typeface="Symbol" pitchFamily="18" charset="2"/>
              </a:rPr>
              <a:t>pour la peau.</a:t>
            </a:r>
          </a:p>
        </p:txBody>
      </p:sp>
      <p:sp>
        <p:nvSpPr>
          <p:cNvPr id="31763" name="Rectangle 8"/>
          <p:cNvSpPr>
            <a:spLocks noChangeArrowheads="1"/>
          </p:cNvSpPr>
          <p:nvPr/>
        </p:nvSpPr>
        <p:spPr bwMode="auto">
          <a:xfrm>
            <a:off x="1621448" y="2714138"/>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Hydratation gourmande de la Framboise</a:t>
            </a:r>
            <a:endParaRPr lang="fr-FR" sz="1200" b="1" dirty="0">
              <a:solidFill>
                <a:srgbClr val="404040"/>
              </a:solidFill>
              <a:latin typeface="Calibri" panose="020F0502020204030204" pitchFamily="34" charset="0"/>
            </a:endParaRPr>
          </a:p>
        </p:txBody>
      </p:sp>
      <p:pic>
        <p:nvPicPr>
          <p:cNvPr id="31764" name="Picture 3" descr="P:\LCL\MARKETING\2. Dr RENAUD\3. IMAGES\5. PLANTES\Actifs clés\3. carrés\Framboise3.jpg"/>
          <p:cNvPicPr>
            <a:picLocks noChangeAspect="1" noChangeArrowheads="1"/>
          </p:cNvPicPr>
          <p:nvPr/>
        </p:nvPicPr>
        <p:blipFill>
          <a:blip r:embed="rId5" cstate="print"/>
          <a:srcRect/>
          <a:stretch>
            <a:fillRect/>
          </a:stretch>
        </p:blipFill>
        <p:spPr bwMode="auto">
          <a:xfrm>
            <a:off x="1900111" y="2997726"/>
            <a:ext cx="326862" cy="326862"/>
          </a:xfrm>
          <a:prstGeom prst="rect">
            <a:avLst/>
          </a:prstGeom>
          <a:noFill/>
          <a:ln w="9525">
            <a:noFill/>
            <a:miter lim="800000"/>
            <a:headEnd/>
            <a:tailEnd/>
          </a:ln>
        </p:spPr>
      </p:pic>
      <p:sp>
        <p:nvSpPr>
          <p:cNvPr id="31765" name="Rectangle 8"/>
          <p:cNvSpPr>
            <a:spLocks noChangeArrowheads="1"/>
          </p:cNvSpPr>
          <p:nvPr/>
        </p:nvSpPr>
        <p:spPr bwMode="auto">
          <a:xfrm>
            <a:off x="1587761" y="5430038"/>
            <a:ext cx="4373301"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Hydratation durable</a:t>
            </a:r>
            <a:endParaRPr lang="fr-FR" sz="1200" b="1" dirty="0">
              <a:solidFill>
                <a:srgbClr val="404040"/>
              </a:solidFill>
              <a:latin typeface="Calibri" panose="020F0502020204030204" pitchFamily="34" charset="0"/>
            </a:endParaRPr>
          </a:p>
        </p:txBody>
      </p:sp>
      <p:sp>
        <p:nvSpPr>
          <p:cNvPr id="31766" name="Text Box 10"/>
          <p:cNvSpPr txBox="1">
            <a:spLocks noChangeArrowheads="1"/>
          </p:cNvSpPr>
          <p:nvPr/>
        </p:nvSpPr>
        <p:spPr bwMode="auto">
          <a:xfrm>
            <a:off x="2215860" y="5609883"/>
            <a:ext cx="4345278" cy="553998"/>
          </a:xfrm>
          <a:prstGeom prst="rect">
            <a:avLst/>
          </a:prstGeom>
          <a:noFill/>
          <a:ln w="9525">
            <a:noFill/>
            <a:miter lim="800000"/>
            <a:headEnd/>
            <a:tailEnd/>
          </a:ln>
        </p:spPr>
        <p:txBody>
          <a:bodyPr wrap="square">
            <a:spAutoFit/>
          </a:bodyPr>
          <a:lstStyle/>
          <a:p>
            <a:pPr marL="185738" indent="-185738" algn="just">
              <a:buClr>
                <a:srgbClr val="F4A302"/>
              </a:buClr>
            </a:pPr>
            <a:r>
              <a:rPr lang="fr-FR" sz="1000" dirty="0">
                <a:solidFill>
                  <a:srgbClr val="DC006B"/>
                </a:solidFill>
                <a:latin typeface="Calibri" panose="020F0502020204030204" pitchFamily="34" charset="0"/>
              </a:rPr>
              <a:t>EXTRAITS DE RHIZOME D’IMPERATA CYLINDRICA ET DE CACTUS </a:t>
            </a:r>
          </a:p>
          <a:p>
            <a:pPr marL="185738" indent="-185738">
              <a:buClr>
                <a:srgbClr val="CC0066"/>
              </a:buClr>
              <a:buFont typeface="Arial" panose="020B0604020202020204" pitchFamily="34" charset="0"/>
              <a:buChar char="•"/>
            </a:pPr>
            <a:r>
              <a:rPr lang="fr-FR" sz="1000" dirty="0">
                <a:solidFill>
                  <a:srgbClr val="404040"/>
                </a:solidFill>
                <a:latin typeface="Calibri" panose="020F0502020204030204" pitchFamily="34" charset="0"/>
                <a:cs typeface="Times New Roman" pitchFamily="18" charset="0"/>
                <a:sym typeface="Wingdings" pitchFamily="2" charset="2"/>
              </a:rPr>
              <a:t>Ils apportent une hydratation intense à la peau :  </a:t>
            </a:r>
            <a:r>
              <a:rPr lang="fr-FR" sz="1000" b="1" dirty="0">
                <a:solidFill>
                  <a:srgbClr val="404040"/>
                </a:solidFill>
                <a:latin typeface="Calibri" panose="020F0502020204030204" pitchFamily="34" charset="0"/>
                <a:cs typeface="Times New Roman" pitchFamily="18" charset="0"/>
                <a:sym typeface="Wingdings" pitchFamily="2" charset="2"/>
              </a:rPr>
              <a:t>immédiatement et pendant 24 heures.</a:t>
            </a:r>
            <a:endParaRPr lang="fr-FR" sz="1000" b="1" dirty="0">
              <a:solidFill>
                <a:srgbClr val="404040"/>
              </a:solidFill>
              <a:latin typeface="Calibri" panose="020F0502020204030204" pitchFamily="34" charset="0"/>
              <a:sym typeface="Symbol" pitchFamily="18" charset="2"/>
            </a:endParaRPr>
          </a:p>
        </p:txBody>
      </p:sp>
      <p:sp>
        <p:nvSpPr>
          <p:cNvPr id="31767" name="Text Box 10"/>
          <p:cNvSpPr txBox="1">
            <a:spLocks noChangeArrowheads="1"/>
          </p:cNvSpPr>
          <p:nvPr/>
        </p:nvSpPr>
        <p:spPr bwMode="auto">
          <a:xfrm>
            <a:off x="2249728" y="3378778"/>
            <a:ext cx="4328871" cy="707886"/>
          </a:xfrm>
          <a:prstGeom prst="rect">
            <a:avLst/>
          </a:prstGeom>
          <a:noFill/>
          <a:ln w="9525">
            <a:noFill/>
            <a:miter lim="800000"/>
            <a:headEnd/>
            <a:tailEnd/>
          </a:ln>
        </p:spPr>
        <p:txBody>
          <a:bodyPr wrap="square">
            <a:spAutoFit/>
          </a:bodyPr>
          <a:lstStyle/>
          <a:p>
            <a:pPr marL="185738" indent="-185738" algn="just">
              <a:buClr>
                <a:srgbClr val="DC006B"/>
              </a:buClr>
            </a:pPr>
            <a:r>
              <a:rPr lang="fr-FR" sz="1000" dirty="0">
                <a:solidFill>
                  <a:srgbClr val="DC006B"/>
                </a:solidFill>
                <a:latin typeface="Calibri" panose="020F0502020204030204" pitchFamily="34" charset="0"/>
              </a:rPr>
              <a:t>OMÉGAS DE FRAMBOISE</a:t>
            </a:r>
          </a:p>
          <a:p>
            <a:pPr marL="185738" indent="-185738" algn="just">
              <a:buClr>
                <a:srgbClr val="DC006B"/>
              </a:buClr>
              <a:buFont typeface="Arial" panose="020B0604020202020204" pitchFamily="34" charset="0"/>
              <a:buChar char="•"/>
            </a:pPr>
            <a:r>
              <a:rPr lang="fr-FR" sz="1000" dirty="0">
                <a:solidFill>
                  <a:srgbClr val="404040"/>
                </a:solidFill>
                <a:latin typeface="Calibri" panose="020F0502020204030204" pitchFamily="34" charset="0"/>
              </a:rPr>
              <a:t>Leur structure étant similaire à celles des éléments essentiels de la barrière cutanée, les </a:t>
            </a:r>
            <a:r>
              <a:rPr lang="fr-FR" sz="1000" b="1" dirty="0">
                <a:solidFill>
                  <a:srgbClr val="404040"/>
                </a:solidFill>
                <a:latin typeface="Calibri" panose="020F0502020204030204" pitchFamily="34" charset="0"/>
              </a:rPr>
              <a:t>omégas 3 de Framboise </a:t>
            </a:r>
            <a:r>
              <a:rPr lang="fr-FR" sz="1000" dirty="0">
                <a:solidFill>
                  <a:srgbClr val="404040"/>
                </a:solidFill>
                <a:latin typeface="Calibri" panose="020F0502020204030204" pitchFamily="34" charset="0"/>
              </a:rPr>
              <a:t>aident au maintien de l’hydratation de la peau.</a:t>
            </a:r>
          </a:p>
        </p:txBody>
      </p:sp>
      <p:pic>
        <p:nvPicPr>
          <p:cNvPr id="31768" name="Picture 1" descr="P:\LCL\MARKETING\2. Dr RENAUD\3. IMAGES\5. PLANTES\framboise oméga 3.jpg"/>
          <p:cNvPicPr>
            <a:picLocks noChangeAspect="1" noChangeArrowheads="1"/>
          </p:cNvPicPr>
          <p:nvPr/>
        </p:nvPicPr>
        <p:blipFill>
          <a:blip r:embed="rId6" cstate="print"/>
          <a:srcRect/>
          <a:stretch>
            <a:fillRect/>
          </a:stretch>
        </p:blipFill>
        <p:spPr bwMode="auto">
          <a:xfrm>
            <a:off x="1888998" y="3514238"/>
            <a:ext cx="326862" cy="326862"/>
          </a:xfrm>
          <a:prstGeom prst="rect">
            <a:avLst/>
          </a:prstGeom>
          <a:noFill/>
          <a:ln w="9525">
            <a:noFill/>
            <a:miter lim="800000"/>
            <a:headEnd/>
            <a:tailEnd/>
          </a:ln>
        </p:spPr>
      </p:pic>
      <p:pic>
        <p:nvPicPr>
          <p:cNvPr id="31769" name="Image 48" descr="riz.jpg"/>
          <p:cNvPicPr>
            <a:picLocks noChangeAspect="1"/>
          </p:cNvPicPr>
          <p:nvPr/>
        </p:nvPicPr>
        <p:blipFill>
          <a:blip r:embed="rId7" cstate="print"/>
          <a:srcRect l="12804" t="16087" r="9569" b="21304"/>
          <a:stretch>
            <a:fillRect/>
          </a:stretch>
        </p:blipFill>
        <p:spPr bwMode="auto">
          <a:xfrm>
            <a:off x="1883912" y="5049648"/>
            <a:ext cx="362112" cy="363715"/>
          </a:xfrm>
          <a:prstGeom prst="rect">
            <a:avLst/>
          </a:prstGeom>
          <a:noFill/>
          <a:ln w="9525">
            <a:noFill/>
            <a:miter lim="800000"/>
            <a:headEnd/>
            <a:tailEnd/>
          </a:ln>
        </p:spPr>
      </p:pic>
      <p:sp>
        <p:nvSpPr>
          <p:cNvPr id="62" name="Text Box 10"/>
          <p:cNvSpPr txBox="1">
            <a:spLocks noChangeArrowheads="1"/>
          </p:cNvSpPr>
          <p:nvPr/>
        </p:nvSpPr>
        <p:spPr bwMode="auto">
          <a:xfrm>
            <a:off x="2235334" y="4963438"/>
            <a:ext cx="4327391" cy="553998"/>
          </a:xfrm>
          <a:prstGeom prst="rect">
            <a:avLst/>
          </a:prstGeom>
          <a:noFill/>
          <a:ln w="9525">
            <a:noFill/>
            <a:miter lim="800000"/>
            <a:headEnd/>
            <a:tailEnd/>
          </a:ln>
        </p:spPr>
        <p:txBody>
          <a:bodyPr wrap="square">
            <a:spAutoFit/>
          </a:bodyPr>
          <a:lstStyle/>
          <a:p>
            <a:pPr marL="185738" indent="-185738" algn="just">
              <a:buClr>
                <a:srgbClr val="DC006B"/>
              </a:buClr>
              <a:defRPr/>
            </a:pPr>
            <a:r>
              <a:rPr lang="fr-FR" sz="1000" dirty="0">
                <a:solidFill>
                  <a:srgbClr val="DC006B"/>
                </a:solidFill>
                <a:latin typeface="Calibri" panose="020F0502020204030204" pitchFamily="34" charset="0"/>
                <a:sym typeface="Symbol" pitchFamily="18" charset="2"/>
              </a:rPr>
              <a:t>CÉRAMIDES DE RIZ ENCAPSULÉS</a:t>
            </a:r>
          </a:p>
          <a:p>
            <a:pPr marL="185738" indent="-185738" algn="just">
              <a:buClr>
                <a:srgbClr val="DC006B"/>
              </a:buClr>
              <a:buFont typeface="Arial" panose="020B0604020202020204" pitchFamily="34" charset="0"/>
              <a:buChar char="•"/>
              <a:defRPr/>
            </a:pPr>
            <a:r>
              <a:rPr lang="fr-FR" sz="1000" spc="-20" dirty="0">
                <a:solidFill>
                  <a:srgbClr val="404040"/>
                </a:solidFill>
                <a:latin typeface="Calibri" panose="020F0502020204030204" pitchFamily="34" charset="0"/>
                <a:cs typeface="Times New Roman" charset="0"/>
                <a:sym typeface="Symbol" pitchFamily="18" charset="2"/>
              </a:rPr>
              <a:t>Ils ciblent et se fixent sur les parties « sèches » de la peau pour limiter la déshydratation.</a:t>
            </a:r>
          </a:p>
        </p:txBody>
      </p:sp>
      <p:sp>
        <p:nvSpPr>
          <p:cNvPr id="31771" name="Rectangle 8"/>
          <p:cNvSpPr>
            <a:spLocks noChangeArrowheads="1"/>
          </p:cNvSpPr>
          <p:nvPr/>
        </p:nvSpPr>
        <p:spPr bwMode="auto">
          <a:xfrm>
            <a:off x="1603986" y="4800563"/>
            <a:ext cx="4665052" cy="276999"/>
          </a:xfrm>
          <a:prstGeom prst="rect">
            <a:avLst/>
          </a:prstGeom>
          <a:noFill/>
          <a:ln w="9525">
            <a:noFill/>
            <a:miter lim="800000"/>
            <a:headEnd/>
            <a:tailEnd/>
          </a:ln>
        </p:spPr>
        <p:txBody>
          <a:bodyPr wrap="square">
            <a:spAutoFit/>
          </a:bodyPr>
          <a:lstStyle/>
          <a:p>
            <a:pPr marL="171450" indent="-171450">
              <a:buClr>
                <a:srgbClr val="DC006B"/>
              </a:buClr>
              <a:buFont typeface="Calibri" panose="020F0502020204030204" pitchFamily="34" charset="0"/>
              <a:buChar char="+"/>
            </a:pPr>
            <a:r>
              <a:rPr lang="fr-FR" sz="1200" b="1" dirty="0">
                <a:solidFill>
                  <a:srgbClr val="404040"/>
                </a:solidFill>
                <a:latin typeface="Calibri" panose="020F0502020204030204" pitchFamily="34" charset="0"/>
                <a:cs typeface="Times New Roman" pitchFamily="18" charset="0"/>
              </a:rPr>
              <a:t>Hydratation intelligente</a:t>
            </a:r>
            <a:endParaRPr lang="fr-FR" sz="1200" b="1" dirty="0">
              <a:solidFill>
                <a:srgbClr val="404040"/>
              </a:solidFill>
              <a:latin typeface="Calibri" panose="020F0502020204030204" pitchFamily="34" charset="0"/>
            </a:endParaRPr>
          </a:p>
        </p:txBody>
      </p:sp>
      <p:grpSp>
        <p:nvGrpSpPr>
          <p:cNvPr id="31772" name="Groupe 58"/>
          <p:cNvGrpSpPr>
            <a:grpSpLocks/>
          </p:cNvGrpSpPr>
          <p:nvPr/>
        </p:nvGrpSpPr>
        <p:grpSpPr bwMode="auto">
          <a:xfrm>
            <a:off x="1861886" y="5702451"/>
            <a:ext cx="386296" cy="326862"/>
            <a:chOff x="2856384" y="7552928"/>
            <a:chExt cx="306000" cy="304652"/>
          </a:xfrm>
        </p:grpSpPr>
        <p:pic>
          <p:nvPicPr>
            <p:cNvPr id="31792" name="Picture 3" descr="P:\LCL\MARKETING\2. Dr RENAUD\3. IMAGES\5. PLANTES\Actifs\imperata cylindrica carré.jpg"/>
            <p:cNvPicPr>
              <a:picLocks noChangeAspect="1" noChangeArrowheads="1"/>
            </p:cNvPicPr>
            <p:nvPr/>
          </p:nvPicPr>
          <p:blipFill>
            <a:blip r:embed="rId8" cstate="print"/>
            <a:srcRect/>
            <a:stretch>
              <a:fillRect/>
            </a:stretch>
          </p:blipFill>
          <p:spPr bwMode="auto">
            <a:xfrm>
              <a:off x="2856384" y="7552928"/>
              <a:ext cx="306000" cy="304652"/>
            </a:xfrm>
            <a:prstGeom prst="rect">
              <a:avLst/>
            </a:prstGeom>
            <a:noFill/>
            <a:ln w="9525">
              <a:noFill/>
              <a:miter lim="800000"/>
              <a:headEnd/>
              <a:tailEnd/>
            </a:ln>
          </p:spPr>
        </p:pic>
        <p:pic>
          <p:nvPicPr>
            <p:cNvPr id="31793" name="Image 264" descr="cactus.jpg"/>
            <p:cNvPicPr>
              <a:picLocks noChangeAspect="1"/>
            </p:cNvPicPr>
            <p:nvPr/>
          </p:nvPicPr>
          <p:blipFill>
            <a:blip r:embed="rId9" cstate="print"/>
            <a:srcRect l="29974" t="10194" r="35880"/>
            <a:stretch>
              <a:fillRect/>
            </a:stretch>
          </p:blipFill>
          <p:spPr bwMode="auto">
            <a:xfrm>
              <a:off x="3000400" y="7552928"/>
              <a:ext cx="145258" cy="288000"/>
            </a:xfrm>
            <a:prstGeom prst="rect">
              <a:avLst/>
            </a:prstGeom>
            <a:noFill/>
            <a:ln w="9525">
              <a:noFill/>
              <a:miter lim="800000"/>
              <a:headEnd/>
              <a:tailEnd/>
            </a:ln>
          </p:spPr>
        </p:pic>
      </p:grpSp>
      <p:sp>
        <p:nvSpPr>
          <p:cNvPr id="31775" name="Text Box 10"/>
          <p:cNvSpPr txBox="1">
            <a:spLocks noChangeArrowheads="1"/>
          </p:cNvSpPr>
          <p:nvPr/>
        </p:nvSpPr>
        <p:spPr bwMode="auto">
          <a:xfrm>
            <a:off x="2233438" y="4456674"/>
            <a:ext cx="4345162" cy="400110"/>
          </a:xfrm>
          <a:prstGeom prst="rect">
            <a:avLst/>
          </a:prstGeom>
          <a:noFill/>
          <a:ln w="9525">
            <a:noFill/>
            <a:miter lim="800000"/>
            <a:headEnd/>
            <a:tailEnd/>
          </a:ln>
        </p:spPr>
        <p:txBody>
          <a:bodyPr wrap="square">
            <a:spAutoFit/>
          </a:bodyPr>
          <a:lstStyle/>
          <a:p>
            <a:pPr marL="185738" indent="-185738" algn="just">
              <a:buClr>
                <a:srgbClr val="DC006B"/>
              </a:buClr>
            </a:pPr>
            <a:r>
              <a:rPr lang="fr-FR" sz="1000" dirty="0">
                <a:solidFill>
                  <a:srgbClr val="DC006B"/>
                </a:solidFill>
                <a:latin typeface="Calibri" panose="020F0502020204030204" pitchFamily="34" charset="0"/>
              </a:rPr>
              <a:t>BEURRE DE FRAMBOISE</a:t>
            </a:r>
          </a:p>
          <a:p>
            <a:pPr marL="185738" indent="-185738" algn="just">
              <a:buClr>
                <a:srgbClr val="DC006B"/>
              </a:buClr>
              <a:buFont typeface="Arial" panose="020B0604020202020204" pitchFamily="34" charset="0"/>
              <a:buChar char="•"/>
            </a:pPr>
            <a:r>
              <a:rPr lang="fr-FR" sz="1000" dirty="0">
                <a:solidFill>
                  <a:srgbClr val="404040"/>
                </a:solidFill>
                <a:latin typeface="Calibri" panose="020F0502020204030204" pitchFamily="34" charset="0"/>
              </a:rPr>
              <a:t>Il apporte confort et souplesse.</a:t>
            </a:r>
            <a:endParaRPr lang="fr-FR" sz="1000" dirty="0">
              <a:solidFill>
                <a:srgbClr val="404040"/>
              </a:solidFill>
              <a:latin typeface="Calibri" panose="020F0502020204030204" pitchFamily="34" charset="0"/>
              <a:sym typeface="Symbol" pitchFamily="18" charset="2"/>
            </a:endParaRPr>
          </a:p>
        </p:txBody>
      </p:sp>
      <p:pic>
        <p:nvPicPr>
          <p:cNvPr id="31776" name="Picture 33" descr="P:\LCL\MARKETING\2. Dr RENAUD\3. IMAGES\5. PLANTES\3. autres\framboise beurre.jpg"/>
          <p:cNvPicPr>
            <a:picLocks noChangeAspect="1" noChangeArrowheads="1"/>
          </p:cNvPicPr>
          <p:nvPr/>
        </p:nvPicPr>
        <p:blipFill>
          <a:blip r:embed="rId10" cstate="print"/>
          <a:srcRect l="41211" t="33887" r="41211" b="44141"/>
          <a:stretch>
            <a:fillRect/>
          </a:stretch>
        </p:blipFill>
        <p:spPr bwMode="auto">
          <a:xfrm>
            <a:off x="1888998" y="4087963"/>
            <a:ext cx="326862" cy="326862"/>
          </a:xfrm>
          <a:prstGeom prst="rect">
            <a:avLst/>
          </a:prstGeom>
          <a:noFill/>
          <a:ln w="9525">
            <a:noFill/>
            <a:miter lim="800000"/>
            <a:headEnd/>
            <a:tailEnd/>
          </a:ln>
        </p:spPr>
      </p:pic>
      <p:sp>
        <p:nvSpPr>
          <p:cNvPr id="31777" name="Rectangle 21"/>
          <p:cNvSpPr>
            <a:spLocks noChangeArrowheads="1"/>
          </p:cNvSpPr>
          <p:nvPr/>
        </p:nvSpPr>
        <p:spPr bwMode="auto">
          <a:xfrm>
            <a:off x="2261075" y="3986436"/>
            <a:ext cx="4376263" cy="545964"/>
          </a:xfrm>
          <a:prstGeom prst="rect">
            <a:avLst/>
          </a:prstGeom>
          <a:noFill/>
          <a:ln w="28575" cap="rnd">
            <a:noFill/>
            <a:prstDash val="sysDot"/>
            <a:miter lim="800000"/>
            <a:headEnd/>
            <a:tailEnd/>
          </a:ln>
        </p:spPr>
        <p:txBody>
          <a:bodyPr wrap="square" lIns="83485" tIns="41742" rIns="83485" bIns="41742">
            <a:spAutoFit/>
          </a:bodyPr>
          <a:lstStyle/>
          <a:p>
            <a:pPr marL="182563" indent="-182563" algn="just" defTabSz="835025">
              <a:buClr>
                <a:srgbClr val="DC006B"/>
              </a:buClr>
            </a:pPr>
            <a:r>
              <a:rPr lang="fr-FR" sz="1000" dirty="0">
                <a:solidFill>
                  <a:srgbClr val="DC006B"/>
                </a:solidFill>
                <a:latin typeface="Calibri" panose="020F0502020204030204" pitchFamily="34" charset="0"/>
              </a:rPr>
              <a:t>HUILE DE PÉPINS DE FRAMBOISE</a:t>
            </a:r>
          </a:p>
          <a:p>
            <a:pPr marL="182563" indent="-182563" algn="just" defTabSz="835025">
              <a:buClr>
                <a:srgbClr val="DC006B"/>
              </a:buClr>
              <a:buFont typeface="Arial" panose="020B0604020202020204" pitchFamily="34" charset="0"/>
              <a:buChar char="•"/>
            </a:pPr>
            <a:r>
              <a:rPr lang="fr-FR" sz="1000" dirty="0">
                <a:solidFill>
                  <a:srgbClr val="404040"/>
                </a:solidFill>
                <a:latin typeface="Calibri" panose="020F0502020204030204" pitchFamily="34" charset="0"/>
              </a:rPr>
              <a:t>Riche en Vitamine E, l’</a:t>
            </a:r>
            <a:r>
              <a:rPr lang="fr-FR" sz="1000" b="1" dirty="0">
                <a:solidFill>
                  <a:srgbClr val="404040"/>
                </a:solidFill>
                <a:latin typeface="Calibri" panose="020F0502020204030204" pitchFamily="34" charset="0"/>
              </a:rPr>
              <a:t>huile de pépins de Framboise </a:t>
            </a:r>
            <a:r>
              <a:rPr lang="fr-FR" sz="1000" dirty="0">
                <a:solidFill>
                  <a:srgbClr val="404040"/>
                </a:solidFill>
                <a:latin typeface="Calibri" panose="020F0502020204030204" pitchFamily="34" charset="0"/>
              </a:rPr>
              <a:t>est hydratante, nourrissante et protectrice.</a:t>
            </a:r>
          </a:p>
        </p:txBody>
      </p:sp>
      <p:pic>
        <p:nvPicPr>
          <p:cNvPr id="31778" name="Picture 33" descr="P:\LCL\MARKETING\2. Dr RENAUD\3. IMAGES\5. PLANTES\3. autres\framboise beurre2.jpg"/>
          <p:cNvPicPr>
            <a:picLocks noChangeAspect="1" noChangeArrowheads="1"/>
          </p:cNvPicPr>
          <p:nvPr/>
        </p:nvPicPr>
        <p:blipFill>
          <a:blip r:embed="rId11" cstate="print"/>
          <a:srcRect l="22534" r="19238" b="11949"/>
          <a:stretch>
            <a:fillRect/>
          </a:stretch>
        </p:blipFill>
        <p:spPr bwMode="auto">
          <a:xfrm>
            <a:off x="1888998" y="4483951"/>
            <a:ext cx="326862" cy="326862"/>
          </a:xfrm>
          <a:prstGeom prst="rect">
            <a:avLst/>
          </a:prstGeom>
          <a:noFill/>
          <a:ln w="9525">
            <a:noFill/>
            <a:miter lim="800000"/>
            <a:headEnd/>
            <a:tailEnd/>
          </a:ln>
        </p:spPr>
      </p:pic>
      <p:sp>
        <p:nvSpPr>
          <p:cNvPr id="126" name="Parenthèses 125"/>
          <p:cNvSpPr/>
          <p:nvPr/>
        </p:nvSpPr>
        <p:spPr>
          <a:xfrm>
            <a:off x="4325658" y="6397369"/>
            <a:ext cx="2211095" cy="811449"/>
          </a:xfrm>
          <a:prstGeom prst="bracketPair">
            <a:avLst/>
          </a:prstGeom>
          <a:solidFill>
            <a:schemeClr val="bg1"/>
          </a:solidFill>
          <a:ln>
            <a:solidFill>
              <a:srgbClr val="DC006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fr-FR"/>
          </a:p>
        </p:txBody>
      </p:sp>
      <p:sp>
        <p:nvSpPr>
          <p:cNvPr id="128" name="Rectangle 127"/>
          <p:cNvSpPr/>
          <p:nvPr/>
        </p:nvSpPr>
        <p:spPr>
          <a:xfrm>
            <a:off x="5971649" y="6572692"/>
            <a:ext cx="720725" cy="600164"/>
          </a:xfrm>
          <a:prstGeom prst="rect">
            <a:avLst/>
          </a:prstGeom>
        </p:spPr>
        <p:txBody>
          <a:bodyPr>
            <a:spAutoFit/>
          </a:bodyPr>
          <a:lstStyle/>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90%</a:t>
            </a:r>
          </a:p>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86%</a:t>
            </a:r>
          </a:p>
          <a:p>
            <a:pPr>
              <a:tabLst>
                <a:tab pos="292100" algn="l"/>
              </a:tabLst>
              <a:defRPr/>
            </a:pPr>
            <a:r>
              <a:rPr lang="fr-FR" sz="1100" b="1" dirty="0">
                <a:solidFill>
                  <a:srgbClr val="DC006B"/>
                </a:solidFill>
                <a:latin typeface="Calibri" panose="020F0502020204030204" pitchFamily="34" charset="0"/>
                <a:cs typeface="Arial" pitchFamily="34" charset="0"/>
                <a:sym typeface="Symbol" pitchFamily="18" charset="2"/>
              </a:rPr>
              <a:t>81%</a:t>
            </a:r>
          </a:p>
        </p:txBody>
      </p:sp>
      <p:sp>
        <p:nvSpPr>
          <p:cNvPr id="31782" name="Rectangle 128"/>
          <p:cNvSpPr>
            <a:spLocks noChangeArrowheads="1"/>
          </p:cNvSpPr>
          <p:nvPr/>
        </p:nvSpPr>
        <p:spPr bwMode="auto">
          <a:xfrm>
            <a:off x="4359182" y="6417308"/>
            <a:ext cx="1627188" cy="769441"/>
          </a:xfrm>
          <a:prstGeom prst="rect">
            <a:avLst/>
          </a:prstGeom>
          <a:noFill/>
          <a:ln w="9525">
            <a:noFill/>
            <a:miter lim="800000"/>
            <a:headEnd/>
            <a:tailEnd/>
          </a:ln>
        </p:spPr>
        <p:txBody>
          <a:bodyPr>
            <a:spAutoFit/>
          </a:bodyPr>
          <a:lstStyle/>
          <a:p>
            <a:pPr>
              <a:tabLst>
                <a:tab pos="292100" algn="l"/>
              </a:tabLst>
            </a:pPr>
            <a:r>
              <a:rPr lang="fr-FR" sz="1100" u="sng" dirty="0" smtClean="0">
                <a:solidFill>
                  <a:srgbClr val="404040"/>
                </a:solidFill>
                <a:latin typeface="Calibri" panose="020F0502020204030204" pitchFamily="34" charset="0"/>
                <a:cs typeface="Arial" charset="0"/>
                <a:sym typeface="Symbol" pitchFamily="18" charset="2"/>
              </a:rPr>
              <a:t>Test de satisfaction</a:t>
            </a:r>
            <a:r>
              <a:rPr lang="fr-FR" sz="1100" dirty="0" smtClean="0">
                <a:solidFill>
                  <a:srgbClr val="404040"/>
                </a:solidFill>
                <a:latin typeface="Calibri" panose="020F0502020204030204" pitchFamily="34" charset="0"/>
                <a:cs typeface="Arial" charset="0"/>
                <a:sym typeface="Symbol" pitchFamily="18" charset="2"/>
              </a:rPr>
              <a:t>*</a:t>
            </a:r>
          </a:p>
          <a:p>
            <a:pPr>
              <a:tabLst>
                <a:tab pos="292100" algn="l"/>
              </a:tabLst>
            </a:pPr>
            <a:r>
              <a:rPr lang="fr-FR" sz="1100" dirty="0" smtClean="0">
                <a:solidFill>
                  <a:srgbClr val="404040"/>
                </a:solidFill>
                <a:latin typeface="Calibri" panose="020F0502020204030204" pitchFamily="34" charset="0"/>
                <a:cs typeface="Arial" charset="0"/>
                <a:sym typeface="Symbol" pitchFamily="18" charset="2"/>
              </a:rPr>
              <a:t>Peau </a:t>
            </a:r>
            <a:r>
              <a:rPr lang="fr-FR" sz="1100" b="1" dirty="0">
                <a:solidFill>
                  <a:srgbClr val="404040"/>
                </a:solidFill>
                <a:latin typeface="Calibri" panose="020F0502020204030204" pitchFamily="34" charset="0"/>
                <a:cs typeface="Arial" charset="0"/>
                <a:sym typeface="Symbol" pitchFamily="18" charset="2"/>
              </a:rPr>
              <a:t>souple </a:t>
            </a:r>
            <a:r>
              <a:rPr lang="fr-FR" sz="1100" dirty="0">
                <a:solidFill>
                  <a:srgbClr val="404040"/>
                </a:solidFill>
                <a:latin typeface="Calibri" panose="020F0502020204030204" pitchFamily="34" charset="0"/>
                <a:cs typeface="Arial" charset="0"/>
                <a:sym typeface="Symbol" pitchFamily="18" charset="2"/>
              </a:rPr>
              <a:t>pour</a:t>
            </a:r>
          </a:p>
          <a:p>
            <a:pPr>
              <a:tabLst>
                <a:tab pos="292100" algn="l"/>
              </a:tabLst>
            </a:pPr>
            <a:r>
              <a:rPr lang="fr-FR" sz="1100" dirty="0">
                <a:solidFill>
                  <a:srgbClr val="404040"/>
                </a:solidFill>
                <a:latin typeface="Calibri" panose="020F0502020204030204" pitchFamily="34" charset="0"/>
                <a:cs typeface="Arial" charset="0"/>
                <a:sym typeface="Symbol" pitchFamily="18" charset="2"/>
              </a:rPr>
              <a:t>Peau </a:t>
            </a:r>
            <a:r>
              <a:rPr lang="fr-FR" sz="1100" b="1" dirty="0">
                <a:solidFill>
                  <a:srgbClr val="404040"/>
                </a:solidFill>
                <a:latin typeface="Calibri" panose="020F0502020204030204" pitchFamily="34" charset="0"/>
                <a:cs typeface="Arial" charset="0"/>
                <a:sym typeface="Symbol" pitchFamily="18" charset="2"/>
              </a:rPr>
              <a:t>hydratée </a:t>
            </a:r>
            <a:r>
              <a:rPr lang="fr-FR" sz="1100" dirty="0">
                <a:solidFill>
                  <a:srgbClr val="404040"/>
                </a:solidFill>
                <a:latin typeface="Calibri" panose="020F0502020204030204" pitchFamily="34" charset="0"/>
                <a:cs typeface="Arial" charset="0"/>
                <a:sym typeface="Symbol" pitchFamily="18" charset="2"/>
              </a:rPr>
              <a:t>pour </a:t>
            </a:r>
          </a:p>
          <a:p>
            <a:pPr>
              <a:tabLst>
                <a:tab pos="292100" algn="l"/>
              </a:tabLst>
            </a:pPr>
            <a:r>
              <a:rPr lang="fr-FR" sz="1100" dirty="0">
                <a:solidFill>
                  <a:srgbClr val="404040"/>
                </a:solidFill>
                <a:latin typeface="Calibri" panose="020F0502020204030204" pitchFamily="34" charset="0"/>
                <a:cs typeface="Arial" charset="0"/>
                <a:sym typeface="Symbol" pitchFamily="18" charset="2"/>
              </a:rPr>
              <a:t>Peau </a:t>
            </a:r>
            <a:r>
              <a:rPr lang="fr-FR" sz="1100" b="1" dirty="0">
                <a:solidFill>
                  <a:srgbClr val="404040"/>
                </a:solidFill>
                <a:latin typeface="Calibri" panose="020F0502020204030204" pitchFamily="34" charset="0"/>
                <a:cs typeface="Arial" charset="0"/>
                <a:sym typeface="Symbol" pitchFamily="18" charset="2"/>
              </a:rPr>
              <a:t>confortable </a:t>
            </a:r>
            <a:r>
              <a:rPr lang="fr-FR" sz="1100" dirty="0">
                <a:solidFill>
                  <a:srgbClr val="404040"/>
                </a:solidFill>
                <a:latin typeface="Calibri" panose="020F0502020204030204" pitchFamily="34" charset="0"/>
                <a:cs typeface="Arial" charset="0"/>
                <a:sym typeface="Symbol" pitchFamily="18" charset="2"/>
              </a:rPr>
              <a:t>pour</a:t>
            </a:r>
          </a:p>
        </p:txBody>
      </p:sp>
      <p:sp>
        <p:nvSpPr>
          <p:cNvPr id="31783" name="Rectangle 58"/>
          <p:cNvSpPr>
            <a:spLocks noChangeArrowheads="1"/>
          </p:cNvSpPr>
          <p:nvPr/>
        </p:nvSpPr>
        <p:spPr bwMode="auto">
          <a:xfrm>
            <a:off x="2532186" y="7393347"/>
            <a:ext cx="4800600" cy="169277"/>
          </a:xfrm>
          <a:prstGeom prst="rect">
            <a:avLst/>
          </a:prstGeom>
          <a:noFill/>
          <a:ln w="9525">
            <a:noFill/>
            <a:miter lim="800000"/>
            <a:headEnd/>
            <a:tailEnd/>
          </a:ln>
        </p:spPr>
        <p:txBody>
          <a:bodyPr>
            <a:spAutoFit/>
          </a:bodyPr>
          <a:lstStyle/>
          <a:p>
            <a:pPr>
              <a:lnSpc>
                <a:spcPts val="600"/>
              </a:lnSpc>
              <a:spcBef>
                <a:spcPct val="50000"/>
              </a:spcBef>
              <a:buClr>
                <a:srgbClr val="F668B2"/>
              </a:buClr>
            </a:pPr>
            <a:r>
              <a:rPr lang="fr-FR" sz="800" i="1" dirty="0">
                <a:solidFill>
                  <a:srgbClr val="404040"/>
                </a:solidFill>
                <a:latin typeface="Calibri" panose="020F0502020204030204" pitchFamily="34" charset="0"/>
                <a:cs typeface="Times New Roman" pitchFamily="18" charset="0"/>
                <a:sym typeface="Symbol" pitchFamily="18" charset="2"/>
              </a:rPr>
              <a:t>* Etude de satisfaction réalisée auprès de 21 femmes après 21 jours d’application </a:t>
            </a:r>
            <a:r>
              <a:rPr lang="fr-FR" sz="800" i="1" dirty="0" err="1">
                <a:solidFill>
                  <a:srgbClr val="404040"/>
                </a:solidFill>
                <a:latin typeface="Calibri" panose="020F0502020204030204" pitchFamily="34" charset="0"/>
                <a:cs typeface="Times New Roman" pitchFamily="18" charset="0"/>
                <a:sym typeface="Symbol" pitchFamily="18" charset="2"/>
              </a:rPr>
              <a:t>bi-quotidienne</a:t>
            </a:r>
            <a:r>
              <a:rPr lang="fr-FR" sz="800" i="1" dirty="0">
                <a:solidFill>
                  <a:srgbClr val="404040"/>
                </a:solidFill>
                <a:latin typeface="Calibri" panose="020F0502020204030204" pitchFamily="34" charset="0"/>
                <a:cs typeface="Times New Roman" pitchFamily="18" charset="0"/>
                <a:sym typeface="Symbol" pitchFamily="18" charset="2"/>
              </a:rPr>
              <a:t>.</a:t>
            </a:r>
          </a:p>
        </p:txBody>
      </p:sp>
      <p:sp>
        <p:nvSpPr>
          <p:cNvPr id="64" name="ZoneTexte 63"/>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65" name="Rectangle 31"/>
          <p:cNvSpPr>
            <a:spLocks noChangeArrowheads="1"/>
          </p:cNvSpPr>
          <p:nvPr/>
        </p:nvSpPr>
        <p:spPr bwMode="auto">
          <a:xfrm>
            <a:off x="1676400" y="1004888"/>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CRÈME DOUCEUR FRAMBOISE </a:t>
            </a:r>
            <a:r>
              <a:rPr lang="fr-FR" sz="1600" dirty="0" smtClean="0">
                <a:solidFill>
                  <a:srgbClr val="DC006B"/>
                </a:solidFill>
                <a:latin typeface="Calibri" panose="020F0502020204030204" pitchFamily="34" charset="0"/>
              </a:rPr>
              <a:t>- Texture confort</a:t>
            </a:r>
            <a:endParaRPr lang="fr-FR" sz="1600" dirty="0">
              <a:solidFill>
                <a:srgbClr val="DC006B"/>
              </a:solidFill>
              <a:latin typeface="Calibri" panose="020F0502020204030204" pitchFamily="34" charset="0"/>
            </a:endParaRPr>
          </a:p>
        </p:txBody>
      </p:sp>
      <p:sp>
        <p:nvSpPr>
          <p:cNvPr id="70" name="Rectangle 41"/>
          <p:cNvSpPr>
            <a:spLocks noChangeArrowheads="1"/>
          </p:cNvSpPr>
          <p:nvPr/>
        </p:nvSpPr>
        <p:spPr bwMode="auto">
          <a:xfrm>
            <a:off x="204567" y="5098192"/>
            <a:ext cx="1122454"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Tube 50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VDR0049-00</a:t>
            </a:r>
            <a:endParaRPr lang="fr-FR" sz="1000" b="1" dirty="0">
              <a:solidFill>
                <a:schemeClr val="bg1"/>
              </a:solidFill>
              <a:latin typeface="Calibri" panose="020F0502020204030204" pitchFamily="34" charset="0"/>
            </a:endParaRPr>
          </a:p>
        </p:txBody>
      </p:sp>
      <p:sp>
        <p:nvSpPr>
          <p:cNvPr id="73" name="Arc 72"/>
          <p:cNvSpPr/>
          <p:nvPr/>
        </p:nvSpPr>
        <p:spPr>
          <a:xfrm>
            <a:off x="268411" y="7701886"/>
            <a:ext cx="2231902" cy="2023258"/>
          </a:xfrm>
          <a:prstGeom prst="arc">
            <a:avLst>
              <a:gd name="adj1" fmla="val 13122965"/>
              <a:gd name="adj2" fmla="val 8236523"/>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74" name="Text Box 16"/>
          <p:cNvSpPr txBox="1">
            <a:spLocks noChangeArrowheads="1"/>
          </p:cNvSpPr>
          <p:nvPr/>
        </p:nvSpPr>
        <p:spPr bwMode="auto">
          <a:xfrm>
            <a:off x="892528" y="7785727"/>
            <a:ext cx="1163637" cy="307764"/>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54" name="Rectangle 53"/>
          <p:cNvSpPr>
            <a:spLocks noChangeArrowheads="1"/>
          </p:cNvSpPr>
          <p:nvPr/>
        </p:nvSpPr>
        <p:spPr bwMode="auto">
          <a:xfrm>
            <a:off x="204567" y="5551686"/>
            <a:ext cx="1122454"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rPr>
              <a:t>Tube 200 </a:t>
            </a:r>
            <a:r>
              <a:rPr lang="fr-FR" sz="1000" dirty="0">
                <a:solidFill>
                  <a:schemeClr val="bg1"/>
                </a:solidFill>
                <a:latin typeface="Calibri" panose="020F0502020204030204" pitchFamily="34" charset="0"/>
              </a:rPr>
              <a:t>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CDR0049-00</a:t>
            </a:r>
            <a:endParaRPr lang="fr-FR" sz="1000" b="1" dirty="0">
              <a:solidFill>
                <a:schemeClr val="bg1"/>
              </a:solidFill>
              <a:latin typeface="Calibri" panose="020F0502020204030204" pitchFamily="34" charset="0"/>
            </a:endParaRPr>
          </a:p>
        </p:txBody>
      </p:sp>
      <p:grpSp>
        <p:nvGrpSpPr>
          <p:cNvPr id="60" name="Groupe 26"/>
          <p:cNvGrpSpPr>
            <a:grpSpLocks/>
          </p:cNvGrpSpPr>
          <p:nvPr/>
        </p:nvGrpSpPr>
        <p:grpSpPr bwMode="auto">
          <a:xfrm>
            <a:off x="639202" y="74722"/>
            <a:ext cx="1531937" cy="215900"/>
            <a:chOff x="188640" y="272480"/>
            <a:chExt cx="1531188" cy="216024"/>
          </a:xfrm>
        </p:grpSpPr>
        <p:sp>
          <p:nvSpPr>
            <p:cNvPr id="63" name="ZoneTexte 62"/>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66" name="Connecteur droit 65"/>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67" name="Connecteur droit 66"/>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2006" y="1824263"/>
            <a:ext cx="1482553" cy="3182219"/>
          </a:xfrm>
          <a:prstGeom prst="rect">
            <a:avLst/>
          </a:prstGeom>
        </p:spPr>
      </p:pic>
      <p:sp>
        <p:nvSpPr>
          <p:cNvPr id="53" name="Rectangle 8"/>
          <p:cNvSpPr>
            <a:spLocks noChangeArrowheads="1"/>
          </p:cNvSpPr>
          <p:nvPr/>
        </p:nvSpPr>
        <p:spPr bwMode="auto">
          <a:xfrm>
            <a:off x="1588111" y="1942020"/>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Action </a:t>
            </a:r>
            <a:r>
              <a:rPr lang="fr-FR" sz="1200" b="1" dirty="0" smtClean="0">
                <a:solidFill>
                  <a:srgbClr val="404040"/>
                </a:solidFill>
                <a:latin typeface="Calibri" panose="020F0502020204030204" pitchFamily="34" charset="0"/>
                <a:cs typeface="Times New Roman" pitchFamily="18" charset="0"/>
              </a:rPr>
              <a:t>régulatrice du stress cutané et environnemental </a:t>
            </a:r>
            <a:endParaRPr lang="fr-FR" sz="1200" b="1" dirty="0">
              <a:solidFill>
                <a:srgbClr val="404040"/>
              </a:solidFill>
              <a:latin typeface="Calibri" panose="020F0502020204030204" pitchFamily="34" charset="0"/>
            </a:endParaRPr>
          </a:p>
        </p:txBody>
      </p:sp>
      <p:sp>
        <p:nvSpPr>
          <p:cNvPr id="51" name="ZoneTexte 1"/>
          <p:cNvSpPr>
            <a:spLocks noChangeArrowheads="1"/>
          </p:cNvSpPr>
          <p:nvPr/>
        </p:nvSpPr>
        <p:spPr bwMode="auto">
          <a:xfrm>
            <a:off x="4395301" y="2205308"/>
            <a:ext cx="582344" cy="230832"/>
          </a:xfrm>
          <a:prstGeom prst="rect">
            <a:avLst/>
          </a:prstGeom>
          <a:solidFill>
            <a:schemeClr val="bg1"/>
          </a:solidFill>
          <a:ln w="9525">
            <a:solidFill>
              <a:srgbClr val="E12276"/>
            </a:solidFill>
            <a:prstDash val="sysDot"/>
            <a:round/>
            <a:headEnd/>
            <a:tailEnd/>
          </a:ln>
        </p:spPr>
        <p:txBody>
          <a:bodyPr wrap="square">
            <a:spAutoFit/>
          </a:bodyPr>
          <a:lstStyle/>
          <a:p>
            <a:pPr algn="ctr"/>
            <a:r>
              <a:rPr lang="fr-FR" sz="900" b="1" dirty="0">
                <a:solidFill>
                  <a:srgbClr val="404040"/>
                </a:solidFill>
                <a:latin typeface="Calibri" panose="020F0502020204030204" pitchFamily="34" charset="0"/>
              </a:rPr>
              <a:t>BREVET</a:t>
            </a:r>
          </a:p>
        </p:txBody>
      </p:sp>
      <p:sp>
        <p:nvSpPr>
          <p:cNvPr id="52" name="Rectangle 21"/>
          <p:cNvSpPr>
            <a:spLocks noChangeArrowheads="1"/>
          </p:cNvSpPr>
          <p:nvPr/>
        </p:nvSpPr>
        <p:spPr bwMode="auto">
          <a:xfrm>
            <a:off x="2151771" y="2261186"/>
            <a:ext cx="4348384" cy="392076"/>
          </a:xfrm>
          <a:prstGeom prst="rect">
            <a:avLst/>
          </a:prstGeom>
          <a:noFill/>
          <a:ln w="28575" cap="rnd">
            <a:noFill/>
            <a:prstDash val="sysDot"/>
            <a:miter lim="800000"/>
            <a:headEnd/>
            <a:tailEnd/>
          </a:ln>
        </p:spPr>
        <p:txBody>
          <a:bodyPr wrap="square" lIns="83485" tIns="41742" rIns="83485" bIns="41742">
            <a:spAutoFit/>
          </a:bodyPr>
          <a:lstStyle/>
          <a:p>
            <a:pPr lvl="1" indent="-457200" algn="just" eaLnBrk="1" hangingPunct="1">
              <a:buClr>
                <a:srgbClr val="6B5999"/>
              </a:buClr>
            </a:pPr>
            <a:r>
              <a:rPr lang="fr-FR" sz="1000" b="1" dirty="0">
                <a:solidFill>
                  <a:srgbClr val="E12276"/>
                </a:solidFill>
                <a:latin typeface="Calibri" panose="020F0502020204030204" pitchFamily="34" charset="0"/>
                <a:sym typeface="Symbol" panose="05050102010706020507" pitchFamily="18" charset="2"/>
              </a:rPr>
              <a:t>COMPLEXE </a:t>
            </a:r>
            <a:r>
              <a:rPr lang="fr-FR" sz="1000" b="1" dirty="0" smtClean="0">
                <a:solidFill>
                  <a:srgbClr val="E12276"/>
                </a:solidFill>
                <a:latin typeface="Calibri" panose="020F0502020204030204" pitchFamily="34" charset="0"/>
                <a:sym typeface="Symbol" panose="05050102010706020507" pitchFamily="18" charset="2"/>
              </a:rPr>
              <a:t>NEURO-PHYTO-OXYGÉNANT</a:t>
            </a:r>
            <a:endParaRPr lang="fr-FR" sz="1000" b="1" dirty="0">
              <a:solidFill>
                <a:srgbClr val="E12276"/>
              </a:solidFill>
              <a:latin typeface="Calibri" panose="020F0502020204030204" pitchFamily="34" charset="0"/>
              <a:sym typeface="Symbol" panose="05050102010706020507" pitchFamily="18" charset="2"/>
            </a:endParaRPr>
          </a:p>
          <a:p>
            <a:pPr marL="180975" indent="-180975" algn="just" eaLnBrk="1" hangingPunct="1">
              <a:buClr>
                <a:srgbClr val="DC006B"/>
              </a:buClr>
              <a:buFont typeface="Arial" panose="020B0604020202020204" pitchFamily="34" charset="0"/>
              <a:buChar char="•"/>
            </a:pPr>
            <a:r>
              <a:rPr lang="fr-FR" sz="1000" dirty="0">
                <a:solidFill>
                  <a:srgbClr val="404040"/>
                </a:solidFill>
                <a:latin typeface="Calibri" panose="020F0502020204030204" pitchFamily="34" charset="0"/>
                <a:sym typeface="Symbol" panose="05050102010706020507" pitchFamily="18" charset="2"/>
              </a:rPr>
              <a:t>Stimule la synthèse de Dopamine et booste l’oxygénation </a:t>
            </a:r>
            <a:r>
              <a:rPr lang="fr-FR" sz="1000" dirty="0" smtClean="0">
                <a:solidFill>
                  <a:srgbClr val="404040"/>
                </a:solidFill>
                <a:latin typeface="Calibri" panose="020F0502020204030204" pitchFamily="34" charset="0"/>
                <a:sym typeface="Symbol" panose="05050102010706020507" pitchFamily="18" charset="2"/>
              </a:rPr>
              <a:t>cellulaire.</a:t>
            </a:r>
            <a:endParaRPr lang="fr-FR" sz="1000" dirty="0">
              <a:solidFill>
                <a:srgbClr val="404040"/>
              </a:solidFill>
              <a:latin typeface="Calibri" panose="020F0502020204030204" pitchFamily="34" charset="0"/>
              <a:sym typeface="Symbol" panose="05050102010706020507" pitchFamily="18" charset="2"/>
            </a:endParaRPr>
          </a:p>
        </p:txBody>
      </p:sp>
      <p:pic>
        <p:nvPicPr>
          <p:cNvPr id="57" name="Image 1"/>
          <p:cNvPicPr>
            <a:picLocks noChangeAspect="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677120" y="2159556"/>
            <a:ext cx="632217" cy="6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34"/>
          <p:cNvSpPr>
            <a:spLocks noChangeArrowheads="1"/>
          </p:cNvSpPr>
          <p:nvPr/>
        </p:nvSpPr>
        <p:spPr bwMode="auto">
          <a:xfrm>
            <a:off x="540028" y="6825195"/>
            <a:ext cx="6086851" cy="1000644"/>
          </a:xfrm>
          <a:prstGeom prst="rect">
            <a:avLst/>
          </a:prstGeom>
          <a:solidFill>
            <a:schemeClr val="bg1"/>
          </a:solid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66700">
              <a:spcBef>
                <a:spcPct val="10000"/>
              </a:spcBef>
              <a:spcAft>
                <a:spcPts val="300"/>
              </a:spcAft>
              <a:defRPr/>
            </a:pPr>
            <a:r>
              <a:rPr lang="fr-FR" sz="1400" dirty="0" smtClean="0">
                <a:solidFill>
                  <a:srgbClr val="DC006B"/>
                </a:solidFill>
                <a:latin typeface="Calibri" panose="020F0502020204030204" pitchFamily="34" charset="0"/>
                <a:sym typeface="Wingdings" pitchFamily="2" charset="2"/>
              </a:rPr>
              <a:t>RÉSULTAT</a:t>
            </a:r>
          </a:p>
          <a:p>
            <a:pPr marL="266700">
              <a:spcBef>
                <a:spcPct val="10000"/>
              </a:spcBef>
              <a:defRPr/>
            </a:pPr>
            <a:r>
              <a:rPr lang="fr-FR" sz="1100" b="1" dirty="0" smtClean="0">
                <a:solidFill>
                  <a:srgbClr val="404040"/>
                </a:solidFill>
                <a:latin typeface="Calibri" panose="020F0502020204030204" pitchFamily="34" charset="0"/>
                <a:sym typeface="Wingdings" pitchFamily="2" charset="2"/>
              </a:rPr>
              <a:t>En </a:t>
            </a:r>
            <a:r>
              <a:rPr lang="fr-FR" sz="1100" b="1" dirty="0">
                <a:solidFill>
                  <a:srgbClr val="404040"/>
                </a:solidFill>
                <a:latin typeface="Calibri" panose="020F0502020204030204" pitchFamily="34" charset="0"/>
                <a:sym typeface="Wingdings" pitchFamily="2" charset="2"/>
              </a:rPr>
              <a:t>10 minutes seulement, le visage retrouve confort</a:t>
            </a:r>
            <a:r>
              <a:rPr lang="fr-FR" sz="1100" b="1" dirty="0" smtClean="0">
                <a:solidFill>
                  <a:srgbClr val="404040"/>
                </a:solidFill>
                <a:latin typeface="Calibri" panose="020F0502020204030204" pitchFamily="34" charset="0"/>
                <a:sym typeface="Wingdings" pitchFamily="2" charset="2"/>
              </a:rPr>
              <a:t>,   </a:t>
            </a:r>
          </a:p>
          <a:p>
            <a:pPr marL="266700">
              <a:spcBef>
                <a:spcPct val="10000"/>
              </a:spcBef>
              <a:defRPr/>
            </a:pPr>
            <a:r>
              <a:rPr lang="fr-FR" sz="1100" b="1" dirty="0" smtClean="0">
                <a:solidFill>
                  <a:srgbClr val="404040"/>
                </a:solidFill>
                <a:latin typeface="Calibri" panose="020F0502020204030204" pitchFamily="34" charset="0"/>
                <a:sym typeface="Wingdings" pitchFamily="2" charset="2"/>
              </a:rPr>
              <a:t>souplesse et </a:t>
            </a:r>
            <a:r>
              <a:rPr lang="fr-FR" sz="1100" b="1" dirty="0">
                <a:solidFill>
                  <a:srgbClr val="404040"/>
                </a:solidFill>
                <a:latin typeface="Calibri" panose="020F0502020204030204" pitchFamily="34" charset="0"/>
                <a:sym typeface="Wingdings" pitchFamily="2" charset="2"/>
              </a:rPr>
              <a:t>douceur.  La peau est lisse et éclatante.</a:t>
            </a:r>
            <a:endParaRPr lang="fr-FR" sz="1100" b="1" dirty="0">
              <a:solidFill>
                <a:srgbClr val="404040"/>
              </a:solidFill>
              <a:latin typeface="Calibri" panose="020F0502020204030204" pitchFamily="34" charset="0"/>
              <a:sym typeface="Symbol" pitchFamily="18" charset="2"/>
            </a:endParaRPr>
          </a:p>
        </p:txBody>
      </p:sp>
      <p:sp>
        <p:nvSpPr>
          <p:cNvPr id="35" name="Rectangle 34"/>
          <p:cNvSpPr/>
          <p:nvPr/>
        </p:nvSpPr>
        <p:spPr>
          <a:xfrm>
            <a:off x="1626666" y="1331185"/>
            <a:ext cx="5002734" cy="5420033"/>
          </a:xfrm>
          <a:prstGeom prst="rect">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lIns="65306" tIns="32653" rIns="65306" bIns="32653" anchor="ctr"/>
          <a:lstStyle/>
          <a:p>
            <a:pPr fontAlgn="auto">
              <a:spcBef>
                <a:spcPts val="0"/>
              </a:spcBef>
              <a:spcAft>
                <a:spcPts val="0"/>
              </a:spcAft>
              <a:defRPr/>
            </a:pPr>
            <a:endParaRPr lang="fr-FR" dirty="0">
              <a:solidFill>
                <a:srgbClr val="003B5A"/>
              </a:solidFill>
              <a:latin typeface="Century Gothic" pitchFamily="34" charset="0"/>
            </a:endParaRPr>
          </a:p>
        </p:txBody>
      </p:sp>
      <p:sp>
        <p:nvSpPr>
          <p:cNvPr id="13326" name="Text Box 10"/>
          <p:cNvSpPr txBox="1">
            <a:spLocks noChangeArrowheads="1"/>
          </p:cNvSpPr>
          <p:nvPr/>
        </p:nvSpPr>
        <p:spPr bwMode="auto">
          <a:xfrm>
            <a:off x="1644459" y="1292907"/>
            <a:ext cx="4934141" cy="5547673"/>
          </a:xfrm>
          <a:prstGeom prst="rect">
            <a:avLst/>
          </a:prstGeom>
          <a:noFill/>
          <a:ln w="9525">
            <a:noFill/>
            <a:miter lim="800000"/>
            <a:headEnd/>
            <a:tailEnd/>
          </a:ln>
        </p:spPr>
        <p:txBody>
          <a:bodyPr wrap="square">
            <a:spAutoFit/>
          </a:bodyPr>
          <a:lstStyle/>
          <a:p>
            <a:pPr marL="3175">
              <a:spcBef>
                <a:spcPts val="0"/>
              </a:spcBef>
              <a:spcAft>
                <a:spcPts val="600"/>
              </a:spcAft>
              <a:defRPr/>
            </a:pPr>
            <a:r>
              <a:rPr lang="fr-FR" sz="1400" u="sng" dirty="0" smtClean="0">
                <a:solidFill>
                  <a:srgbClr val="DC006B"/>
                </a:solidFill>
                <a:latin typeface="Calibri" panose="020F0502020204030204" pitchFamily="34" charset="0"/>
                <a:ea typeface="Arial Unicode MS" pitchFamily="34" charset="-128"/>
                <a:cs typeface="Arial Unicode MS" pitchFamily="34" charset="-128"/>
              </a:rPr>
              <a:t>« BAIN D’</a:t>
            </a:r>
            <a:r>
              <a:rPr lang="fr-FR" sz="1400" b="1" u="sng" dirty="0" smtClean="0">
                <a:solidFill>
                  <a:srgbClr val="DC006B"/>
                </a:solidFill>
                <a:latin typeface="Calibri" panose="020F0502020204030204" pitchFamily="34" charset="0"/>
                <a:ea typeface="Arial Unicode MS" pitchFamily="34" charset="-128"/>
                <a:cs typeface="Arial Unicode MS" pitchFamily="34" charset="-128"/>
              </a:rPr>
              <a:t>HYDRATATION</a:t>
            </a:r>
            <a:r>
              <a:rPr lang="fr-FR" sz="1400" u="sng" dirty="0" smtClean="0">
                <a:solidFill>
                  <a:srgbClr val="DC006B"/>
                </a:solidFill>
                <a:latin typeface="Calibri" panose="020F0502020204030204" pitchFamily="34" charset="0"/>
                <a:ea typeface="Arial Unicode MS" pitchFamily="34" charset="-128"/>
                <a:cs typeface="Arial Unicode MS" pitchFamily="34" charset="-128"/>
              </a:rPr>
              <a:t> » ULTRA CONFORT POUR LA PEAU</a:t>
            </a:r>
          </a:p>
          <a:p>
            <a:pPr marL="3175">
              <a:spcBef>
                <a:spcPts val="0"/>
              </a:spcBef>
              <a:spcAft>
                <a:spcPts val="600"/>
              </a:spcAft>
              <a:defRPr/>
            </a:pPr>
            <a:endParaRPr lang="fr-FR" sz="1400" b="1" u="sng" dirty="0">
              <a:solidFill>
                <a:srgbClr val="DC006B"/>
              </a:solidFill>
              <a:latin typeface="Calibri" panose="020F0502020204030204" pitchFamily="34" charset="0"/>
              <a:ea typeface="Arial Unicode MS" pitchFamily="34" charset="-128"/>
              <a:cs typeface="Arial Unicode MS" pitchFamily="34" charset="-128"/>
            </a:endParaRPr>
          </a:p>
          <a:p>
            <a:pPr marL="3175">
              <a:spcBef>
                <a:spcPts val="0"/>
              </a:spcBef>
              <a:spcAft>
                <a:spcPts val="600"/>
              </a:spcAft>
              <a:defRPr/>
            </a:pPr>
            <a:endParaRPr lang="fr-FR" sz="1400" b="1" dirty="0" smtClean="0">
              <a:solidFill>
                <a:srgbClr val="003B5A"/>
              </a:solidFill>
              <a:latin typeface="Calibri" panose="020F0502020204030204" pitchFamily="34" charset="0"/>
              <a:cs typeface="Times New Roman" pitchFamily="18" charset="0"/>
            </a:endParaRPr>
          </a:p>
          <a:p>
            <a:pPr marL="171450" indent="-171450">
              <a:spcBef>
                <a:spcPts val="0"/>
              </a:spcBef>
              <a:spcAft>
                <a:spcPts val="300"/>
              </a:spcAft>
              <a:buClr>
                <a:srgbClr val="DC006B"/>
              </a:buClr>
              <a:buFont typeface="Calibri" panose="020F0502020204030204" pitchFamily="34" charset="0"/>
              <a:buChar char="+"/>
              <a:defRPr/>
            </a:pPr>
            <a:endParaRPr lang="fr-FR" sz="1200" b="1" dirty="0" smtClean="0">
              <a:solidFill>
                <a:srgbClr val="404040"/>
              </a:solidFill>
              <a:latin typeface="Calibri" panose="020F0502020204030204" pitchFamily="34" charset="0"/>
              <a:cs typeface="Times New Roman" pitchFamily="18" charset="0"/>
            </a:endParaRPr>
          </a:p>
          <a:p>
            <a:pPr marL="171450" indent="-171450">
              <a:spcBef>
                <a:spcPts val="0"/>
              </a:spcBef>
              <a:spcAft>
                <a:spcPts val="300"/>
              </a:spcAft>
              <a:buClr>
                <a:srgbClr val="DC006B"/>
              </a:buClr>
              <a:buFont typeface="Calibri" panose="020F0502020204030204" pitchFamily="34" charset="0"/>
              <a:buChar char="+"/>
              <a:defRPr/>
            </a:pPr>
            <a:r>
              <a:rPr lang="fr-FR" sz="1200" b="1" dirty="0" smtClean="0">
                <a:solidFill>
                  <a:srgbClr val="404040"/>
                </a:solidFill>
                <a:latin typeface="Calibri" panose="020F0502020204030204" pitchFamily="34" charset="0"/>
                <a:cs typeface="Times New Roman" pitchFamily="18" charset="0"/>
              </a:rPr>
              <a:t>Douceur </a:t>
            </a:r>
            <a:r>
              <a:rPr lang="fr-FR" sz="1200" b="1" dirty="0">
                <a:solidFill>
                  <a:srgbClr val="404040"/>
                </a:solidFill>
                <a:latin typeface="Calibri" panose="020F0502020204030204" pitchFamily="34" charset="0"/>
                <a:cs typeface="Times New Roman" pitchFamily="18" charset="0"/>
              </a:rPr>
              <a:t>et gourmandise</a:t>
            </a:r>
            <a:endParaRPr lang="fr-FR" sz="1200" b="1" dirty="0">
              <a:solidFill>
                <a:srgbClr val="404040"/>
              </a:solidFill>
              <a:latin typeface="Calibri" panose="020F0502020204030204" pitchFamily="34" charset="0"/>
            </a:endParaRPr>
          </a:p>
          <a:p>
            <a:pPr indent="-273050" algn="just" fontAlgn="auto">
              <a:spcBef>
                <a:spcPts val="0"/>
              </a:spcBef>
              <a:spcAft>
                <a:spcPts val="0"/>
              </a:spcAft>
              <a:buClr>
                <a:srgbClr val="F4A302"/>
              </a:buClr>
              <a:tabLst>
                <a:tab pos="628650" algn="l"/>
              </a:tabLst>
              <a:defRPr/>
            </a:pPr>
            <a:r>
              <a:rPr lang="fr-FR" sz="900" dirty="0">
                <a:solidFill>
                  <a:srgbClr val="DC006B"/>
                </a:solidFill>
                <a:latin typeface="Century Gothic" pitchFamily="34" charset="0"/>
              </a:rPr>
              <a:t>	</a:t>
            </a:r>
            <a:r>
              <a:rPr lang="fr-FR" sz="1000" dirty="0">
                <a:solidFill>
                  <a:srgbClr val="DC006B"/>
                </a:solidFill>
                <a:latin typeface="Calibri" panose="020F0502020204030204" pitchFamily="34" charset="0"/>
              </a:rPr>
              <a:t>EXTRAIT DE FRAMBOISE BIO</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 en eau, glucides et minéraux, elle est à la fois </a:t>
            </a:r>
            <a:r>
              <a:rPr lang="fr-FR" sz="1000" b="1" dirty="0">
                <a:solidFill>
                  <a:srgbClr val="404040"/>
                </a:solidFill>
                <a:latin typeface="Calibri" panose="020F0502020204030204" pitchFamily="34" charset="0"/>
                <a:sym typeface="Symbol" pitchFamily="18" charset="2"/>
              </a:rPr>
              <a:t>douce </a:t>
            </a:r>
            <a:r>
              <a:rPr lang="fr-FR" sz="1000" dirty="0">
                <a:solidFill>
                  <a:srgbClr val="404040"/>
                </a:solidFill>
                <a:latin typeface="Calibri" panose="020F0502020204030204" pitchFamily="34" charset="0"/>
                <a:sym typeface="Symbol" pitchFamily="18" charset="2"/>
              </a:rPr>
              <a:t>et </a:t>
            </a:r>
            <a:r>
              <a:rPr lang="fr-FR" sz="1000" b="1" dirty="0">
                <a:solidFill>
                  <a:srgbClr val="404040"/>
                </a:solidFill>
                <a:latin typeface="Calibri" panose="020F0502020204030204" pitchFamily="34" charset="0"/>
                <a:sym typeface="Symbol" pitchFamily="18" charset="2"/>
              </a:rPr>
              <a:t>rafraîchissante</a:t>
            </a:r>
            <a:r>
              <a:rPr lang="fr-FR" sz="1000" dirty="0">
                <a:solidFill>
                  <a:srgbClr val="003E5A"/>
                </a:solidFill>
                <a:latin typeface="Calibri" panose="020F0502020204030204" pitchFamily="34" charset="0"/>
                <a:sym typeface="Symbol" pitchFamily="18" charset="2"/>
              </a:rPr>
              <a:t>.</a:t>
            </a:r>
          </a:p>
          <a:p>
            <a:pPr indent="6286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BEURRE DE FRAMBOISE</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Obtenu par pression à froid d’huile de Framboise, il en conserve toutes les propriétés : </a:t>
            </a:r>
            <a:r>
              <a:rPr lang="fr-FR" sz="1000" spc="-10" dirty="0">
                <a:solidFill>
                  <a:srgbClr val="404040"/>
                </a:solidFill>
                <a:latin typeface="Calibri" panose="020F0502020204030204" pitchFamily="34" charset="0"/>
                <a:sym typeface="Symbol" pitchFamily="18" charset="2"/>
              </a:rPr>
              <a:t>riche en antioxydant, omégas 3 et 6, il est </a:t>
            </a:r>
            <a:r>
              <a:rPr lang="fr-FR" sz="1000" b="1" spc="-10" dirty="0">
                <a:solidFill>
                  <a:srgbClr val="404040"/>
                </a:solidFill>
                <a:latin typeface="Calibri" panose="020F0502020204030204" pitchFamily="34" charset="0"/>
                <a:sym typeface="Symbol" pitchFamily="18" charset="2"/>
              </a:rPr>
              <a:t>hydratant</a:t>
            </a:r>
            <a:r>
              <a:rPr lang="fr-FR" sz="1000" spc="-10" dirty="0">
                <a:solidFill>
                  <a:srgbClr val="404040"/>
                </a:solidFill>
                <a:latin typeface="Calibri" panose="020F0502020204030204" pitchFamily="34" charset="0"/>
                <a:sym typeface="Symbol" pitchFamily="18" charset="2"/>
              </a:rPr>
              <a:t> et </a:t>
            </a:r>
            <a:r>
              <a:rPr lang="fr-FR" sz="1000" b="1" spc="-10" dirty="0">
                <a:solidFill>
                  <a:srgbClr val="404040"/>
                </a:solidFill>
                <a:latin typeface="Calibri" panose="020F0502020204030204" pitchFamily="34" charset="0"/>
                <a:sym typeface="Symbol" pitchFamily="18" charset="2"/>
              </a:rPr>
              <a:t>nourrissant.</a:t>
            </a:r>
          </a:p>
          <a:p>
            <a:pPr marL="171450" indent="-171450">
              <a:spcBef>
                <a:spcPts val="0"/>
              </a:spcBef>
              <a:spcAft>
                <a:spcPts val="300"/>
              </a:spcAft>
              <a:buClr>
                <a:srgbClr val="DC006B"/>
              </a:buClr>
              <a:buFont typeface="Calibri" panose="020F0502020204030204" pitchFamily="34" charset="0"/>
              <a:buChar char="+"/>
              <a:defRPr/>
            </a:pPr>
            <a:r>
              <a:rPr lang="fr-FR" sz="1200" b="1" dirty="0">
                <a:solidFill>
                  <a:srgbClr val="404040"/>
                </a:solidFill>
                <a:latin typeface="Calibri" panose="020F0502020204030204" pitchFamily="34" charset="0"/>
                <a:cs typeface="Times New Roman" pitchFamily="18" charset="0"/>
                <a:sym typeface="Symbol" pitchFamily="18" charset="2"/>
              </a:rPr>
              <a:t>Hydratation ciblée</a:t>
            </a:r>
          </a:p>
          <a:p>
            <a:pPr indent="628650" algn="just" fontAlgn="auto">
              <a:spcBef>
                <a:spcPts val="0"/>
              </a:spcBef>
              <a:spcAft>
                <a:spcPts val="0"/>
              </a:spcAft>
              <a:buClr>
                <a:srgbClr val="F4A302"/>
              </a:buClr>
              <a:tabLst>
                <a:tab pos="628650" algn="l"/>
              </a:tabLst>
              <a:defRPr/>
            </a:pPr>
            <a:r>
              <a:rPr lang="fr-FR" sz="1000" dirty="0">
                <a:solidFill>
                  <a:srgbClr val="DC006B"/>
                </a:solidFill>
                <a:latin typeface="Calibri" panose="020F0502020204030204" pitchFamily="34" charset="0"/>
              </a:rPr>
              <a:t>MICRO </a:t>
            </a:r>
            <a:r>
              <a:rPr lang="fr-FR" sz="1000" dirty="0" smtClean="0">
                <a:solidFill>
                  <a:srgbClr val="DC006B"/>
                </a:solidFill>
                <a:latin typeface="Calibri" panose="020F0502020204030204" pitchFamily="34" charset="0"/>
              </a:rPr>
              <a:t>CÉRAMIDES</a:t>
            </a:r>
            <a:r>
              <a:rPr lang="en-US" sz="1000" dirty="0" smtClean="0">
                <a:solidFill>
                  <a:srgbClr val="DC006B"/>
                </a:solidFill>
                <a:latin typeface="Calibri" panose="020F0502020204030204" pitchFamily="34" charset="0"/>
              </a:rPr>
              <a:t> </a:t>
            </a:r>
            <a:r>
              <a:rPr lang="en-US" sz="1000" dirty="0">
                <a:solidFill>
                  <a:srgbClr val="DC006B"/>
                </a:solidFill>
                <a:latin typeface="Calibri" panose="020F0502020204030204" pitchFamily="34" charset="0"/>
              </a:rPr>
              <a:t>DE RIZ </a:t>
            </a:r>
            <a:r>
              <a:rPr lang="en-US" sz="1000" dirty="0" smtClean="0">
                <a:solidFill>
                  <a:srgbClr val="DC006B"/>
                </a:solidFill>
                <a:latin typeface="Calibri" panose="020F0502020204030204" pitchFamily="34" charset="0"/>
              </a:rPr>
              <a:t>ENC</a:t>
            </a:r>
            <a:r>
              <a:rPr lang="fr-FR" sz="1000" dirty="0" smtClean="0">
                <a:solidFill>
                  <a:srgbClr val="DC006B"/>
                </a:solidFill>
                <a:latin typeface="Calibri" panose="020F0502020204030204" pitchFamily="34" charset="0"/>
              </a:rPr>
              <a:t>APSULÉES</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sym typeface="Symbol" pitchFamily="18" charset="2"/>
              </a:rPr>
              <a:t>Ils </a:t>
            </a:r>
            <a:r>
              <a:rPr lang="fr-FR" sz="1000" dirty="0">
                <a:solidFill>
                  <a:srgbClr val="404040"/>
                </a:solidFill>
                <a:latin typeface="Calibri" panose="020F0502020204030204" pitchFamily="34" charset="0"/>
                <a:sym typeface="Symbol" pitchFamily="18" charset="2"/>
              </a:rPr>
              <a:t>ciblent les parties « sèches » de la peau et s’y fixent pour </a:t>
            </a:r>
            <a:r>
              <a:rPr lang="fr-FR" sz="1000" b="1" dirty="0">
                <a:solidFill>
                  <a:srgbClr val="404040"/>
                </a:solidFill>
                <a:latin typeface="Calibri" panose="020F0502020204030204" pitchFamily="34" charset="0"/>
                <a:sym typeface="Symbol" pitchFamily="18" charset="2"/>
              </a:rPr>
              <a:t>limiter la déshydratation</a:t>
            </a:r>
            <a:r>
              <a:rPr lang="fr-FR" sz="1000" dirty="0">
                <a:solidFill>
                  <a:srgbClr val="404040"/>
                </a:solidFill>
                <a:latin typeface="Calibri" panose="020F0502020204030204" pitchFamily="34" charset="0"/>
                <a:sym typeface="Symbol" pitchFamily="18" charset="2"/>
              </a:rPr>
              <a:t>.</a:t>
            </a:r>
          </a:p>
          <a:p>
            <a:pPr marL="171450" indent="-171450">
              <a:spcBef>
                <a:spcPts val="0"/>
              </a:spcBef>
              <a:spcAft>
                <a:spcPts val="300"/>
              </a:spcAft>
              <a:buClr>
                <a:srgbClr val="DC006B"/>
              </a:buClr>
              <a:buFont typeface="Calibri" panose="020F0502020204030204" pitchFamily="34" charset="0"/>
              <a:buChar char="+"/>
              <a:defRPr/>
            </a:pPr>
            <a:r>
              <a:rPr lang="fr-FR" sz="1200" b="1" dirty="0">
                <a:solidFill>
                  <a:srgbClr val="404040"/>
                </a:solidFill>
                <a:latin typeface="Calibri" panose="020F0502020204030204" pitchFamily="34" charset="0"/>
                <a:cs typeface="Times New Roman" pitchFamily="18" charset="0"/>
                <a:sym typeface="Symbol" pitchFamily="18" charset="2"/>
              </a:rPr>
              <a:t>Hydratation renforcée</a:t>
            </a:r>
            <a:endParaRPr lang="fr-FR" sz="1200" dirty="0">
              <a:solidFill>
                <a:srgbClr val="404040"/>
              </a:solidFill>
              <a:latin typeface="Calibri" panose="020F0502020204030204" pitchFamily="34" charset="0"/>
              <a:sym typeface="Symbol" pitchFamily="18" charset="2"/>
            </a:endParaRPr>
          </a:p>
          <a:p>
            <a:pPr indent="628650" algn="just" fontAlgn="auto">
              <a:spcBef>
                <a:spcPts val="0"/>
              </a:spcBef>
              <a:spcAft>
                <a:spcPts val="0"/>
              </a:spcAft>
              <a:buClr>
                <a:srgbClr val="F4A302"/>
              </a:buClr>
              <a:tabLst>
                <a:tab pos="628650" algn="l"/>
              </a:tabLst>
              <a:defRPr/>
            </a:pPr>
            <a:r>
              <a:rPr lang="fr-FR" sz="1000" dirty="0">
                <a:solidFill>
                  <a:srgbClr val="DC006B"/>
                </a:solidFill>
                <a:latin typeface="Calibri" panose="020F0502020204030204" pitchFamily="34" charset="0"/>
              </a:rPr>
              <a:t>EXTRAITS DE MIEL, POIRE, FIGUE ET FRUIT DE LA PASSION </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Riches en sucres et sels minéraux qui </a:t>
            </a:r>
            <a:r>
              <a:rPr lang="fr-FR" sz="1000" b="1" dirty="0">
                <a:solidFill>
                  <a:srgbClr val="404040"/>
                </a:solidFill>
                <a:latin typeface="Calibri" panose="020F0502020204030204" pitchFamily="34" charset="0"/>
                <a:sym typeface="Symbol" pitchFamily="18" charset="2"/>
              </a:rPr>
              <a:t>améliorent la qualité et l’aspect de la peau </a:t>
            </a:r>
            <a:r>
              <a:rPr lang="fr-FR" sz="1000" dirty="0">
                <a:solidFill>
                  <a:srgbClr val="404040"/>
                </a:solidFill>
                <a:latin typeface="Calibri" panose="020F0502020204030204" pitchFamily="34" charset="0"/>
                <a:sym typeface="Symbol" pitchFamily="18" charset="2"/>
              </a:rPr>
              <a:t>en favorisant son hydratation.</a:t>
            </a:r>
          </a:p>
          <a:p>
            <a:pPr indent="628650" algn="just" fontAlgn="auto">
              <a:spcBef>
                <a:spcPts val="0"/>
              </a:spcBef>
              <a:spcAft>
                <a:spcPts val="0"/>
              </a:spcAft>
              <a:buClr>
                <a:srgbClr val="F4A302"/>
              </a:buClr>
              <a:defRPr/>
            </a:pPr>
            <a:r>
              <a:rPr lang="fr-FR" sz="1000" dirty="0">
                <a:solidFill>
                  <a:srgbClr val="DC006B"/>
                </a:solidFill>
                <a:latin typeface="Calibri" panose="020F0502020204030204" pitchFamily="34" charset="0"/>
              </a:rPr>
              <a:t>ACIDE HYALURONIQUE </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Effet </a:t>
            </a:r>
            <a:r>
              <a:rPr lang="fr-FR" sz="1000" b="1" dirty="0">
                <a:solidFill>
                  <a:srgbClr val="404040"/>
                </a:solidFill>
                <a:latin typeface="Calibri" panose="020F0502020204030204" pitchFamily="34" charset="0"/>
                <a:sym typeface="Symbol" pitchFamily="18" charset="2"/>
              </a:rPr>
              <a:t>hydratant protecteur </a:t>
            </a:r>
            <a:r>
              <a:rPr lang="fr-FR" sz="1000" dirty="0">
                <a:solidFill>
                  <a:srgbClr val="404040"/>
                </a:solidFill>
                <a:latin typeface="Calibri" panose="020F0502020204030204" pitchFamily="34" charset="0"/>
                <a:sym typeface="Symbol" pitchFamily="18" charset="2"/>
              </a:rPr>
              <a:t>pour régénérer la </a:t>
            </a:r>
            <a:r>
              <a:rPr lang="fr-FR" sz="1000" dirty="0" smtClean="0">
                <a:solidFill>
                  <a:srgbClr val="404040"/>
                </a:solidFill>
                <a:latin typeface="Calibri" panose="020F0502020204030204" pitchFamily="34" charset="0"/>
                <a:sym typeface="Symbol" pitchFamily="18" charset="2"/>
              </a:rPr>
              <a:t>peau.</a:t>
            </a:r>
            <a:endParaRPr lang="fr-FR" sz="1000" dirty="0">
              <a:solidFill>
                <a:srgbClr val="404040"/>
              </a:solidFill>
              <a:latin typeface="Calibri" panose="020F0502020204030204" pitchFamily="34" charset="0"/>
              <a:sym typeface="Symbol" pitchFamily="18" charset="2"/>
            </a:endParaRPr>
          </a:p>
          <a:p>
            <a:pPr marL="171450" indent="-171450">
              <a:spcBef>
                <a:spcPts val="0"/>
              </a:spcBef>
              <a:spcAft>
                <a:spcPts val="300"/>
              </a:spcAft>
              <a:buClr>
                <a:srgbClr val="DC006B"/>
              </a:buClr>
              <a:buFont typeface="Calibri" panose="020F0502020204030204" pitchFamily="34" charset="0"/>
              <a:buChar char="+"/>
              <a:defRPr/>
            </a:pPr>
            <a:r>
              <a:rPr lang="fr-FR" sz="1200" b="1" dirty="0" smtClean="0">
                <a:solidFill>
                  <a:srgbClr val="404040"/>
                </a:solidFill>
                <a:latin typeface="Calibri" panose="020F0502020204030204" pitchFamily="34" charset="0"/>
                <a:cs typeface="Times New Roman" pitchFamily="18" charset="0"/>
                <a:sym typeface="Symbol" pitchFamily="18" charset="2"/>
              </a:rPr>
              <a:t>Confort</a:t>
            </a:r>
          </a:p>
          <a:p>
            <a:pPr indent="628650" algn="just" fontAlgn="auto">
              <a:spcBef>
                <a:spcPts val="0"/>
              </a:spcBef>
              <a:spcAft>
                <a:spcPts val="0"/>
              </a:spcAft>
              <a:buClr>
                <a:srgbClr val="F4A302"/>
              </a:buClr>
              <a:tabLst>
                <a:tab pos="628650" algn="l"/>
              </a:tabLst>
              <a:defRPr/>
            </a:pPr>
            <a:r>
              <a:rPr lang="fr-FR" sz="1000" dirty="0" smtClean="0">
                <a:solidFill>
                  <a:srgbClr val="DC006B"/>
                </a:solidFill>
                <a:latin typeface="Calibri" panose="020F0502020204030204" pitchFamily="34" charset="0"/>
              </a:rPr>
              <a:t>BEURRE DE KARITÉ</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sym typeface="Symbol" pitchFamily="18" charset="2"/>
              </a:rPr>
              <a:t>Sa </a:t>
            </a:r>
            <a:r>
              <a:rPr lang="fr-FR" sz="1000" dirty="0">
                <a:solidFill>
                  <a:srgbClr val="404040"/>
                </a:solidFill>
                <a:latin typeface="Calibri" panose="020F0502020204030204" pitchFamily="34" charset="0"/>
                <a:sym typeface="Symbol" pitchFamily="18" charset="2"/>
              </a:rPr>
              <a:t>composition riche en vitamines (A, D, E) et acides gras essentiels lui confère des vertus </a:t>
            </a:r>
            <a:r>
              <a:rPr lang="fr-FR" sz="1000" b="1" dirty="0">
                <a:solidFill>
                  <a:srgbClr val="404040"/>
                </a:solidFill>
                <a:latin typeface="Calibri" panose="020F0502020204030204" pitchFamily="34" charset="0"/>
                <a:sym typeface="Symbol" pitchFamily="18" charset="2"/>
              </a:rPr>
              <a:t>hydratantes</a:t>
            </a:r>
            <a:r>
              <a:rPr lang="fr-FR" sz="1000" dirty="0">
                <a:solidFill>
                  <a:srgbClr val="404040"/>
                </a:solidFill>
                <a:latin typeface="Calibri" panose="020F0502020204030204" pitchFamily="34" charset="0"/>
                <a:sym typeface="Symbol" pitchFamily="18" charset="2"/>
              </a:rPr>
              <a:t>, </a:t>
            </a:r>
            <a:r>
              <a:rPr lang="fr-FR" sz="1000" b="1" dirty="0">
                <a:solidFill>
                  <a:srgbClr val="404040"/>
                </a:solidFill>
                <a:latin typeface="Calibri" panose="020F0502020204030204" pitchFamily="34" charset="0"/>
                <a:sym typeface="Symbol" pitchFamily="18" charset="2"/>
              </a:rPr>
              <a:t>nutritives</a:t>
            </a:r>
            <a:r>
              <a:rPr lang="fr-FR" sz="1000" dirty="0">
                <a:solidFill>
                  <a:srgbClr val="404040"/>
                </a:solidFill>
                <a:latin typeface="Calibri" panose="020F0502020204030204" pitchFamily="34" charset="0"/>
                <a:sym typeface="Symbol" pitchFamily="18" charset="2"/>
              </a:rPr>
              <a:t> et </a:t>
            </a:r>
            <a:r>
              <a:rPr lang="fr-FR" sz="1000" b="1" dirty="0">
                <a:solidFill>
                  <a:srgbClr val="404040"/>
                </a:solidFill>
                <a:latin typeface="Calibri" panose="020F0502020204030204" pitchFamily="34" charset="0"/>
                <a:sym typeface="Symbol" pitchFamily="18" charset="2"/>
              </a:rPr>
              <a:t>adoucissantes</a:t>
            </a:r>
            <a:r>
              <a:rPr lang="fr-FR" sz="1000" dirty="0">
                <a:solidFill>
                  <a:srgbClr val="404040"/>
                </a:solidFill>
                <a:latin typeface="Calibri" panose="020F0502020204030204" pitchFamily="34" charset="0"/>
                <a:sym typeface="Symbol" pitchFamily="18" charset="2"/>
              </a:rPr>
              <a:t>.</a:t>
            </a:r>
          </a:p>
          <a:p>
            <a:pPr indent="628650" algn="just" fontAlgn="auto">
              <a:spcBef>
                <a:spcPts val="0"/>
              </a:spcBef>
              <a:spcAft>
                <a:spcPts val="0"/>
              </a:spcAft>
              <a:buClr>
                <a:srgbClr val="F4A302"/>
              </a:buClr>
              <a:tabLst>
                <a:tab pos="628650" algn="l"/>
              </a:tabLst>
              <a:defRPr/>
            </a:pPr>
            <a:r>
              <a:rPr lang="fr-FR" sz="1000" dirty="0">
                <a:solidFill>
                  <a:srgbClr val="DC006B"/>
                </a:solidFill>
                <a:latin typeface="Calibri" panose="020F0502020204030204" pitchFamily="34" charset="0"/>
              </a:rPr>
              <a:t>HUILE DE MACADAMIA ET D’AMANDE DOUCE</a:t>
            </a:r>
          </a:p>
          <a:p>
            <a:pPr marL="809625" indent="-180975" algn="just" fontAlgn="auto">
              <a:spcBef>
                <a:spcPts val="0"/>
              </a:spcBef>
              <a:spcAft>
                <a:spcPts val="300"/>
              </a:spcAft>
              <a:buClr>
                <a:srgbClr val="DC006B"/>
              </a:buClr>
              <a:buFont typeface="Arial" panose="020B0604020202020204" pitchFamily="34" charset="0"/>
              <a:buChar char="•"/>
              <a:defRPr/>
            </a:pPr>
            <a:r>
              <a:rPr lang="fr-FR" sz="1000" dirty="0">
                <a:solidFill>
                  <a:srgbClr val="404040"/>
                </a:solidFill>
                <a:latin typeface="Calibri" panose="020F0502020204030204" pitchFamily="34" charset="0"/>
                <a:sym typeface="Symbol" pitchFamily="18" charset="2"/>
              </a:rPr>
              <a:t>Elles offrent un  confort optimal par </a:t>
            </a:r>
            <a:r>
              <a:rPr lang="fr-FR" sz="1000" dirty="0" smtClean="0">
                <a:solidFill>
                  <a:srgbClr val="404040"/>
                </a:solidFill>
                <a:latin typeface="Calibri" panose="020F0502020204030204" pitchFamily="34" charset="0"/>
                <a:sym typeface="Symbol" pitchFamily="18" charset="2"/>
              </a:rPr>
              <a:t>leurs </a:t>
            </a:r>
            <a:r>
              <a:rPr lang="fr-FR" sz="1000" b="1" dirty="0">
                <a:solidFill>
                  <a:srgbClr val="404040"/>
                </a:solidFill>
                <a:latin typeface="Calibri" panose="020F0502020204030204" pitchFamily="34" charset="0"/>
                <a:sym typeface="Symbol" pitchFamily="18" charset="2"/>
              </a:rPr>
              <a:t>vertus </a:t>
            </a:r>
            <a:r>
              <a:rPr lang="fr-FR" sz="1000" b="1" dirty="0" smtClean="0">
                <a:solidFill>
                  <a:srgbClr val="404040"/>
                </a:solidFill>
                <a:latin typeface="Calibri" panose="020F0502020204030204" pitchFamily="34" charset="0"/>
                <a:sym typeface="Symbol" pitchFamily="18" charset="2"/>
              </a:rPr>
              <a:t>hydratantes</a:t>
            </a:r>
            <a:r>
              <a:rPr lang="fr-FR" sz="1000" dirty="0" smtClean="0">
                <a:solidFill>
                  <a:srgbClr val="404040"/>
                </a:solidFill>
                <a:latin typeface="Calibri" panose="020F0502020204030204" pitchFamily="34" charset="0"/>
                <a:sym typeface="Symbol" pitchFamily="18" charset="2"/>
              </a:rPr>
              <a:t>, </a:t>
            </a:r>
            <a:r>
              <a:rPr lang="fr-FR" sz="1000" b="1" dirty="0" err="1" smtClean="0">
                <a:solidFill>
                  <a:srgbClr val="404040"/>
                </a:solidFill>
                <a:latin typeface="Calibri" panose="020F0502020204030204" pitchFamily="34" charset="0"/>
                <a:sym typeface="Symbol" pitchFamily="18" charset="2"/>
              </a:rPr>
              <a:t>restructurantes</a:t>
            </a:r>
            <a:r>
              <a:rPr lang="fr-FR" sz="1000" dirty="0" smtClean="0">
                <a:solidFill>
                  <a:srgbClr val="404040"/>
                </a:solidFill>
                <a:latin typeface="Calibri" panose="020F0502020204030204" pitchFamily="34" charset="0"/>
                <a:sym typeface="Symbol" pitchFamily="18" charset="2"/>
              </a:rPr>
              <a:t> </a:t>
            </a:r>
            <a:r>
              <a:rPr lang="fr-FR" sz="1000" dirty="0">
                <a:solidFill>
                  <a:srgbClr val="404040"/>
                </a:solidFill>
                <a:latin typeface="Calibri" panose="020F0502020204030204" pitchFamily="34" charset="0"/>
                <a:sym typeface="Symbol" pitchFamily="18" charset="2"/>
              </a:rPr>
              <a:t>et </a:t>
            </a:r>
            <a:r>
              <a:rPr lang="fr-FR" sz="1000" b="1" dirty="0" smtClean="0">
                <a:solidFill>
                  <a:srgbClr val="404040"/>
                </a:solidFill>
                <a:latin typeface="Calibri" panose="020F0502020204030204" pitchFamily="34" charset="0"/>
                <a:sym typeface="Symbol" pitchFamily="18" charset="2"/>
              </a:rPr>
              <a:t>protectrices</a:t>
            </a:r>
            <a:r>
              <a:rPr lang="fr-FR" sz="1000" dirty="0" smtClean="0">
                <a:solidFill>
                  <a:srgbClr val="404040"/>
                </a:solidFill>
                <a:latin typeface="Calibri" panose="020F0502020204030204" pitchFamily="34" charset="0"/>
                <a:sym typeface="Symbol" pitchFamily="18" charset="2"/>
              </a:rPr>
              <a:t> </a:t>
            </a:r>
            <a:r>
              <a:rPr lang="fr-FR" sz="1000" dirty="0">
                <a:solidFill>
                  <a:srgbClr val="404040"/>
                </a:solidFill>
                <a:latin typeface="Calibri" panose="020F0502020204030204" pitchFamily="34" charset="0"/>
                <a:sym typeface="Symbol" pitchFamily="18" charset="2"/>
              </a:rPr>
              <a:t>de la barrière cutanée</a:t>
            </a:r>
            <a:r>
              <a:rPr lang="fr-FR" sz="1000" dirty="0" smtClean="0">
                <a:solidFill>
                  <a:srgbClr val="404040"/>
                </a:solidFill>
                <a:latin typeface="Calibri" panose="020F0502020204030204" pitchFamily="34" charset="0"/>
                <a:sym typeface="Symbol" pitchFamily="18" charset="2"/>
              </a:rPr>
              <a:t>.</a:t>
            </a:r>
            <a:endParaRPr lang="fr-FR" sz="1000" dirty="0">
              <a:solidFill>
                <a:srgbClr val="404040"/>
              </a:solidFill>
              <a:latin typeface="Calibri" panose="020F0502020204030204" pitchFamily="34" charset="0"/>
              <a:sym typeface="Symbol" pitchFamily="18" charset="2"/>
            </a:endParaRPr>
          </a:p>
        </p:txBody>
      </p:sp>
      <p:sp>
        <p:nvSpPr>
          <p:cNvPr id="33798" name="Rectangle 53"/>
          <p:cNvSpPr>
            <a:spLocks noChangeArrowheads="1"/>
          </p:cNvSpPr>
          <p:nvPr/>
        </p:nvSpPr>
        <p:spPr bwMode="auto">
          <a:xfrm>
            <a:off x="2454275" y="8136559"/>
            <a:ext cx="2460625" cy="1061829"/>
          </a:xfrm>
          <a:prstGeom prst="rect">
            <a:avLst/>
          </a:prstGeom>
          <a:noFill/>
          <a:ln w="9525">
            <a:noFill/>
            <a:miter lim="800000"/>
            <a:headEnd/>
            <a:tailEnd/>
          </a:ln>
        </p:spPr>
        <p:txBody>
          <a:bodyPr>
            <a:spAutoFit/>
          </a:bodyPr>
          <a:lstStyle/>
          <a:p>
            <a:pPr algn="just" defTabSz="911225">
              <a:spcAft>
                <a:spcPts val="400"/>
              </a:spcAft>
            </a:pPr>
            <a:r>
              <a:rPr lang="fr-FR" sz="1400" dirty="0" smtClean="0">
                <a:solidFill>
                  <a:srgbClr val="DC006B"/>
                </a:solidFill>
                <a:latin typeface="Calibri" panose="020F0502020204030204" pitchFamily="34" charset="0"/>
                <a:sym typeface="Symbol" pitchFamily="18" charset="2"/>
              </a:rPr>
              <a:t>UTILISATION</a:t>
            </a:r>
            <a:endParaRPr lang="fr-FR" sz="1400" dirty="0" smtClean="0">
              <a:solidFill>
                <a:srgbClr val="003B5A"/>
              </a:solidFill>
              <a:latin typeface="Calibri" panose="020F0502020204030204" pitchFamily="34" charset="0"/>
              <a:cs typeface="Times New Roman" pitchFamily="18" charset="0"/>
              <a:sym typeface="Symbol" pitchFamily="18" charset="2"/>
            </a:endParaRPr>
          </a:p>
          <a:p>
            <a:pPr algn="just" defTabSz="911225">
              <a:spcAft>
                <a:spcPts val="200"/>
              </a:spcAft>
            </a:pPr>
            <a:r>
              <a:rPr lang="fr-FR" sz="1100" dirty="0" smtClean="0">
                <a:solidFill>
                  <a:srgbClr val="404040"/>
                </a:solidFill>
                <a:latin typeface="Calibri" panose="020F0502020204030204" pitchFamily="34" charset="0"/>
                <a:cs typeface="Times New Roman" pitchFamily="18" charset="0"/>
                <a:sym typeface="Symbol" pitchFamily="18" charset="2"/>
              </a:rPr>
              <a:t>Appliquer en couche épaisse et laisser poser 10 minutes. Rincer et tonifier.</a:t>
            </a:r>
          </a:p>
          <a:p>
            <a:pPr algn="just" defTabSz="911225"/>
            <a:r>
              <a:rPr lang="fr-FR" sz="1100" dirty="0" smtClean="0">
                <a:solidFill>
                  <a:srgbClr val="404040"/>
                </a:solidFill>
                <a:latin typeface="Calibri" panose="020F0502020204030204" pitchFamily="34" charset="0"/>
                <a:cs typeface="Times New Roman" pitchFamily="18" charset="0"/>
                <a:sym typeface="Symbol" pitchFamily="18" charset="2"/>
              </a:rPr>
              <a:t>À utiliser 1 à 2 fois par semaine ou dès que la peau est inconfortable.</a:t>
            </a:r>
            <a:endParaRPr lang="fr-FR" sz="1100" dirty="0">
              <a:solidFill>
                <a:srgbClr val="404040"/>
              </a:solidFill>
              <a:latin typeface="Calibri" panose="020F0502020204030204" pitchFamily="34" charset="0"/>
              <a:cs typeface="Times New Roman" pitchFamily="18" charset="0"/>
              <a:sym typeface="Symbol" pitchFamily="18" charset="2"/>
            </a:endParaRPr>
          </a:p>
        </p:txBody>
      </p:sp>
      <p:sp>
        <p:nvSpPr>
          <p:cNvPr id="33800" name="Text Box 9"/>
          <p:cNvSpPr txBox="1">
            <a:spLocks noChangeArrowheads="1"/>
          </p:cNvSpPr>
          <p:nvPr/>
        </p:nvSpPr>
        <p:spPr bwMode="auto">
          <a:xfrm>
            <a:off x="715963" y="8461354"/>
            <a:ext cx="1219200" cy="422843"/>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Texture masque crème</a:t>
            </a:r>
            <a:endParaRPr lang="fr-FR" sz="1100" i="1" dirty="0">
              <a:solidFill>
                <a:srgbClr val="404040"/>
              </a:solidFill>
              <a:latin typeface="Calibri" panose="020F0502020204030204" pitchFamily="34" charset="0"/>
            </a:endParaRPr>
          </a:p>
        </p:txBody>
      </p:sp>
      <p:sp>
        <p:nvSpPr>
          <p:cNvPr id="33801" name="Text Box 9"/>
          <p:cNvSpPr txBox="1">
            <a:spLocks noChangeArrowheads="1"/>
          </p:cNvSpPr>
          <p:nvPr/>
        </p:nvSpPr>
        <p:spPr bwMode="auto">
          <a:xfrm>
            <a:off x="715963" y="8914962"/>
            <a:ext cx="1547812" cy="253566"/>
          </a:xfrm>
          <a:prstGeom prst="rect">
            <a:avLst/>
          </a:prstGeom>
          <a:noFill/>
          <a:ln w="9525">
            <a:noFill/>
            <a:miter lim="800000"/>
            <a:headEnd/>
            <a:tailEnd/>
          </a:ln>
        </p:spPr>
        <p:txBody>
          <a:bodyPr lIns="83472" tIns="41737" rIns="83472" bIns="41737">
            <a:spAutoFit/>
          </a:bodyPr>
          <a:lstStyle/>
          <a:p>
            <a:pPr defTabSz="835025"/>
            <a:r>
              <a:rPr lang="fr-FR" sz="1100" dirty="0">
                <a:solidFill>
                  <a:srgbClr val="404040"/>
                </a:solidFill>
                <a:latin typeface="Calibri" panose="020F0502020204030204" pitchFamily="34" charset="0"/>
              </a:rPr>
              <a:t>Parfum Framboise</a:t>
            </a:r>
            <a:endParaRPr lang="fr-FR" sz="1100" i="1" dirty="0">
              <a:solidFill>
                <a:srgbClr val="404040"/>
              </a:solidFill>
              <a:latin typeface="Calibri" panose="020F0502020204030204" pitchFamily="34" charset="0"/>
            </a:endParaRPr>
          </a:p>
        </p:txBody>
      </p:sp>
      <p:pic>
        <p:nvPicPr>
          <p:cNvPr id="33803" name="Picture 3" descr="P:\LCL\MARKETING\2. Dr RENAUD\3. IMAGES\5. PLANTES\Actifs clés\3. carrés\Framboise3.jpg"/>
          <p:cNvPicPr>
            <a:picLocks noChangeAspect="1" noChangeArrowheads="1"/>
          </p:cNvPicPr>
          <p:nvPr/>
        </p:nvPicPr>
        <p:blipFill>
          <a:blip r:embed="rId3" cstate="print"/>
          <a:srcRect/>
          <a:stretch>
            <a:fillRect/>
          </a:stretch>
        </p:blipFill>
        <p:spPr bwMode="auto">
          <a:xfrm>
            <a:off x="1910237" y="2702632"/>
            <a:ext cx="324418" cy="324418"/>
          </a:xfrm>
          <a:prstGeom prst="rect">
            <a:avLst/>
          </a:prstGeom>
          <a:noFill/>
          <a:ln w="9525">
            <a:noFill/>
            <a:miter lim="800000"/>
            <a:headEnd/>
            <a:tailEnd/>
          </a:ln>
        </p:spPr>
      </p:pic>
      <p:pic>
        <p:nvPicPr>
          <p:cNvPr id="68" name="Picture 3" descr="P:\LCL\MARKETING\2. Dr RENAUD\3. IMAGES\5. PLANTES\Actifs clés\3. carrés\Framboise3.jpg"/>
          <p:cNvPicPr>
            <a:picLocks noChangeAspect="1" noChangeArrowheads="1"/>
          </p:cNvPicPr>
          <p:nvPr/>
        </p:nvPicPr>
        <p:blipFill>
          <a:blip r:embed="rId4" cstate="print"/>
          <a:srcRect/>
          <a:stretch>
            <a:fillRect/>
          </a:stretch>
        </p:blipFill>
        <p:spPr bwMode="auto">
          <a:xfrm>
            <a:off x="252576" y="8906861"/>
            <a:ext cx="288000" cy="288000"/>
          </a:xfrm>
          <a:prstGeom prst="ellipse">
            <a:avLst/>
          </a:prstGeom>
          <a:noFill/>
        </p:spPr>
      </p:pic>
      <p:pic>
        <p:nvPicPr>
          <p:cNvPr id="33805" name="Picture 42" descr="P:\LCL\MARKETING\2. Dr RENAUD\3. IMAGES\5. PLANTES\Actifs\Acide hyaluronique carré.jpg"/>
          <p:cNvPicPr>
            <a:picLocks noChangeAspect="1" noChangeArrowheads="1"/>
          </p:cNvPicPr>
          <p:nvPr/>
        </p:nvPicPr>
        <p:blipFill>
          <a:blip r:embed="rId5" cstate="print"/>
          <a:srcRect/>
          <a:stretch>
            <a:fillRect/>
          </a:stretch>
        </p:blipFill>
        <p:spPr bwMode="auto">
          <a:xfrm>
            <a:off x="1922429" y="5177089"/>
            <a:ext cx="324418" cy="324418"/>
          </a:xfrm>
          <a:prstGeom prst="rect">
            <a:avLst/>
          </a:prstGeom>
          <a:solidFill>
            <a:schemeClr val="accent2"/>
          </a:solidFill>
          <a:ln w="9525">
            <a:noFill/>
            <a:miter lim="800000"/>
            <a:headEnd/>
            <a:tailEnd/>
          </a:ln>
        </p:spPr>
      </p:pic>
      <p:pic>
        <p:nvPicPr>
          <p:cNvPr id="66562" name="Picture 2" descr="P:\LCL\MARKETING\2. Dr RENAUD\3. IMAGES\2. PRODUITS\1. VISAGE\1. HYDRATANTS\4. texture\Texture Creme Aqua-Douceur.jpg"/>
          <p:cNvPicPr>
            <a:picLocks noChangeAspect="1" noChangeArrowheads="1"/>
          </p:cNvPicPr>
          <p:nvPr/>
        </p:nvPicPr>
        <p:blipFill>
          <a:blip r:embed="rId6" cstate="print"/>
          <a:srcRect/>
          <a:stretch>
            <a:fillRect/>
          </a:stretch>
        </p:blipFill>
        <p:spPr bwMode="auto">
          <a:xfrm>
            <a:off x="210508" y="8473277"/>
            <a:ext cx="324000" cy="324000"/>
          </a:xfrm>
          <a:prstGeom prst="ellipse">
            <a:avLst/>
          </a:prstGeom>
          <a:noFill/>
        </p:spPr>
      </p:pic>
      <p:grpSp>
        <p:nvGrpSpPr>
          <p:cNvPr id="33809" name="Groupe 42"/>
          <p:cNvGrpSpPr>
            <a:grpSpLocks noChangeAspect="1"/>
          </p:cNvGrpSpPr>
          <p:nvPr/>
        </p:nvGrpSpPr>
        <p:grpSpPr bwMode="auto">
          <a:xfrm>
            <a:off x="1922429" y="4758115"/>
            <a:ext cx="324418" cy="324418"/>
            <a:chOff x="693613" y="2838450"/>
            <a:chExt cx="2162874" cy="2163711"/>
          </a:xfrm>
        </p:grpSpPr>
        <p:pic>
          <p:nvPicPr>
            <p:cNvPr id="33828" name="Picture 40" descr="P:\LCL\MARKETING\2. Dr RENAUD\3. IMAGES\5. PLANTES\miel carré.jpg"/>
            <p:cNvPicPr>
              <a:picLocks noChangeAspect="1" noChangeArrowheads="1"/>
            </p:cNvPicPr>
            <p:nvPr/>
          </p:nvPicPr>
          <p:blipFill>
            <a:blip r:embed="rId7" cstate="print"/>
            <a:srcRect l="25984" r="40623"/>
            <a:stretch>
              <a:fillRect/>
            </a:stretch>
          </p:blipFill>
          <p:spPr bwMode="auto">
            <a:xfrm>
              <a:off x="1416259" y="2842161"/>
              <a:ext cx="721299" cy="2160000"/>
            </a:xfrm>
            <a:prstGeom prst="rect">
              <a:avLst/>
            </a:prstGeom>
            <a:noFill/>
            <a:ln w="9525">
              <a:noFill/>
              <a:miter lim="800000"/>
              <a:headEnd/>
              <a:tailEnd/>
            </a:ln>
          </p:spPr>
        </p:pic>
        <p:pic>
          <p:nvPicPr>
            <p:cNvPr id="33829" name="Picture 41" descr="P:\LCL\MARKETING\2. Dr RENAUD\3. IMAGES\5. PLANTES\figue carré.jpg"/>
            <p:cNvPicPr>
              <a:picLocks noChangeAspect="1" noChangeArrowheads="1"/>
            </p:cNvPicPr>
            <p:nvPr/>
          </p:nvPicPr>
          <p:blipFill>
            <a:blip r:embed="rId8" cstate="print"/>
            <a:srcRect l="38245" r="24533"/>
            <a:stretch>
              <a:fillRect/>
            </a:stretch>
          </p:blipFill>
          <p:spPr bwMode="auto">
            <a:xfrm>
              <a:off x="693613" y="2841438"/>
              <a:ext cx="720000" cy="2160000"/>
            </a:xfrm>
            <a:prstGeom prst="rect">
              <a:avLst/>
            </a:prstGeom>
            <a:noFill/>
            <a:ln w="9525">
              <a:noFill/>
              <a:miter lim="800000"/>
              <a:headEnd/>
              <a:tailEnd/>
            </a:ln>
          </p:spPr>
        </p:pic>
        <p:pic>
          <p:nvPicPr>
            <p:cNvPr id="33830" name="Picture 42" descr="P:\LCL\MARKETING\2. Dr RENAUD\3. IMAGES\5. PLANTES\poire.jpg"/>
            <p:cNvPicPr>
              <a:picLocks noChangeAspect="1" noChangeArrowheads="1"/>
            </p:cNvPicPr>
            <p:nvPr/>
          </p:nvPicPr>
          <p:blipFill>
            <a:blip r:embed="rId9" cstate="print"/>
            <a:srcRect l="39157" r="28091"/>
            <a:stretch>
              <a:fillRect/>
            </a:stretch>
          </p:blipFill>
          <p:spPr bwMode="auto">
            <a:xfrm>
              <a:off x="2136487" y="2838450"/>
              <a:ext cx="720000" cy="2160000"/>
            </a:xfrm>
            <a:prstGeom prst="rect">
              <a:avLst/>
            </a:prstGeom>
            <a:noFill/>
            <a:ln w="9525">
              <a:noFill/>
              <a:miter lim="800000"/>
              <a:headEnd/>
              <a:tailEnd/>
            </a:ln>
          </p:spPr>
        </p:pic>
      </p:grpSp>
      <p:pic>
        <p:nvPicPr>
          <p:cNvPr id="33810" name="Picture 33" descr="P:\LCL\MARKETING\2. Dr RENAUD\3. IMAGES\5. PLANTES\3. autres\framboise beurre2.jpg"/>
          <p:cNvPicPr>
            <a:picLocks noChangeAspect="1" noChangeArrowheads="1"/>
          </p:cNvPicPr>
          <p:nvPr/>
        </p:nvPicPr>
        <p:blipFill>
          <a:blip r:embed="rId10" cstate="print"/>
          <a:srcRect/>
          <a:stretch>
            <a:fillRect/>
          </a:stretch>
        </p:blipFill>
        <p:spPr bwMode="auto">
          <a:xfrm>
            <a:off x="1910235" y="3204803"/>
            <a:ext cx="326008" cy="324418"/>
          </a:xfrm>
          <a:prstGeom prst="rect">
            <a:avLst/>
          </a:prstGeom>
          <a:noFill/>
          <a:ln w="9525">
            <a:noFill/>
            <a:miter lim="800000"/>
            <a:headEnd/>
            <a:tailEnd/>
          </a:ln>
        </p:spPr>
      </p:pic>
      <p:pic>
        <p:nvPicPr>
          <p:cNvPr id="33811" name="Image 48" descr="riz.jpg"/>
          <p:cNvPicPr>
            <a:picLocks noChangeAspect="1"/>
          </p:cNvPicPr>
          <p:nvPr/>
        </p:nvPicPr>
        <p:blipFill>
          <a:blip r:embed="rId11" cstate="print"/>
          <a:srcRect/>
          <a:stretch>
            <a:fillRect/>
          </a:stretch>
        </p:blipFill>
        <p:spPr bwMode="auto">
          <a:xfrm>
            <a:off x="1922427" y="4017194"/>
            <a:ext cx="326008" cy="324418"/>
          </a:xfrm>
          <a:prstGeom prst="rect">
            <a:avLst/>
          </a:prstGeom>
          <a:noFill/>
          <a:ln w="9525">
            <a:noFill/>
            <a:miter lim="800000"/>
            <a:headEnd/>
            <a:tailEnd/>
          </a:ln>
        </p:spPr>
      </p:pic>
      <p:pic>
        <p:nvPicPr>
          <p:cNvPr id="33812" name="Picture 2" descr="\\LABNUXE.FR\dfs-lcl\LCL\MARKETING\2. Dr RENAUD\3. IMAGES\5. PLANTES\karite carré.jpg"/>
          <p:cNvPicPr>
            <a:picLocks noChangeAspect="1" noChangeArrowheads="1"/>
          </p:cNvPicPr>
          <p:nvPr/>
        </p:nvPicPr>
        <p:blipFill>
          <a:blip r:embed="rId12" cstate="print"/>
          <a:srcRect/>
          <a:stretch>
            <a:fillRect/>
          </a:stretch>
        </p:blipFill>
        <p:spPr bwMode="auto">
          <a:xfrm>
            <a:off x="1922427" y="5815585"/>
            <a:ext cx="326008" cy="324418"/>
          </a:xfrm>
          <a:prstGeom prst="rect">
            <a:avLst/>
          </a:prstGeom>
          <a:noFill/>
          <a:ln w="9525">
            <a:noFill/>
            <a:miter lim="800000"/>
            <a:headEnd/>
            <a:tailEnd/>
          </a:ln>
        </p:spPr>
      </p:pic>
      <p:grpSp>
        <p:nvGrpSpPr>
          <p:cNvPr id="33813" name="Groupe 39"/>
          <p:cNvGrpSpPr>
            <a:grpSpLocks/>
          </p:cNvGrpSpPr>
          <p:nvPr/>
        </p:nvGrpSpPr>
        <p:grpSpPr bwMode="auto">
          <a:xfrm>
            <a:off x="1945045" y="6298442"/>
            <a:ext cx="303389" cy="324418"/>
            <a:chOff x="3990976" y="3505200"/>
            <a:chExt cx="323924" cy="324000"/>
          </a:xfrm>
        </p:grpSpPr>
        <p:pic>
          <p:nvPicPr>
            <p:cNvPr id="33826" name="Picture 6" descr="X:\LCL\MARKETING\2. Dr RENAUD\3. IMAGES\5. PLANTES\macadamia.jpg"/>
            <p:cNvPicPr preferRelativeResize="0">
              <a:picLocks noChangeArrowheads="1"/>
            </p:cNvPicPr>
            <p:nvPr/>
          </p:nvPicPr>
          <p:blipFill>
            <a:blip r:embed="rId13" cstate="print"/>
            <a:srcRect l="54216" t="8316"/>
            <a:stretch>
              <a:fillRect/>
            </a:stretch>
          </p:blipFill>
          <p:spPr bwMode="auto">
            <a:xfrm>
              <a:off x="4152900" y="3505200"/>
              <a:ext cx="162000" cy="324000"/>
            </a:xfrm>
            <a:prstGeom prst="rect">
              <a:avLst/>
            </a:prstGeom>
            <a:noFill/>
            <a:ln w="9525">
              <a:noFill/>
              <a:miter lim="800000"/>
              <a:headEnd/>
              <a:tailEnd/>
            </a:ln>
          </p:spPr>
        </p:pic>
        <p:pic>
          <p:nvPicPr>
            <p:cNvPr id="33827" name="Picture 7" descr="X:\LCL\MARKETING\2. Dr RENAUD\3. IMAGES\5. PLANTES\amande verte.jpg"/>
            <p:cNvPicPr preferRelativeResize="0">
              <a:picLocks noChangeArrowheads="1"/>
            </p:cNvPicPr>
            <p:nvPr/>
          </p:nvPicPr>
          <p:blipFill>
            <a:blip r:embed="rId14" cstate="print"/>
            <a:srcRect t="1469" r="50319"/>
            <a:stretch>
              <a:fillRect/>
            </a:stretch>
          </p:blipFill>
          <p:spPr bwMode="auto">
            <a:xfrm>
              <a:off x="3990976" y="3505200"/>
              <a:ext cx="162000" cy="324000"/>
            </a:xfrm>
            <a:prstGeom prst="rect">
              <a:avLst/>
            </a:prstGeom>
            <a:noFill/>
            <a:ln w="9525">
              <a:noFill/>
              <a:miter lim="800000"/>
              <a:headEnd/>
              <a:tailEnd/>
            </a:ln>
          </p:spPr>
        </p:pic>
      </p:grpSp>
      <p:sp>
        <p:nvSpPr>
          <p:cNvPr id="46" name="Ellipse 45"/>
          <p:cNvSpPr>
            <a:spLocks noChangeAspect="1"/>
          </p:cNvSpPr>
          <p:nvPr/>
        </p:nvSpPr>
        <p:spPr>
          <a:xfrm>
            <a:off x="5296066" y="8083881"/>
            <a:ext cx="1330814" cy="1246212"/>
          </a:xfrm>
          <a:prstGeom prst="ellipse">
            <a:avLst/>
          </a:prstGeom>
          <a:solidFill>
            <a:schemeClr val="bg1"/>
          </a:solidFill>
          <a:ln w="3175">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marL="3175" algn="ctr">
              <a:spcBef>
                <a:spcPct val="10000"/>
              </a:spcBef>
              <a:spcAft>
                <a:spcPts val="600"/>
              </a:spcAft>
              <a:defRPr/>
            </a:pPr>
            <a:r>
              <a:rPr lang="fr-FR" sz="1400" dirty="0" smtClean="0">
                <a:solidFill>
                  <a:srgbClr val="DC006B"/>
                </a:solidFill>
                <a:latin typeface="Calibri" panose="020F0502020204030204" pitchFamily="34" charset="0"/>
                <a:cs typeface="Arial" pitchFamily="34" charset="0"/>
              </a:rPr>
              <a:t>ASTUCE</a:t>
            </a:r>
            <a:endParaRPr lang="fr-FR" sz="1400" dirty="0" smtClean="0">
              <a:solidFill>
                <a:srgbClr val="DC006B"/>
              </a:solidFill>
              <a:latin typeface="Calibri" panose="020F0502020204030204" pitchFamily="34" charset="0"/>
              <a:cs typeface="Arial" pitchFamily="34" charset="0"/>
              <a:sym typeface="Wingdings" pitchFamily="2" charset="2"/>
            </a:endParaRPr>
          </a:p>
          <a:p>
            <a:pPr algn="ctr">
              <a:lnSpc>
                <a:spcPts val="1300"/>
              </a:lnSpc>
              <a:defRPr/>
            </a:pPr>
            <a:r>
              <a:rPr lang="fr-FR" sz="1100" dirty="0" smtClean="0">
                <a:solidFill>
                  <a:srgbClr val="404040"/>
                </a:solidFill>
                <a:latin typeface="Calibri" panose="020F0502020204030204" pitchFamily="34" charset="0"/>
                <a:cs typeface="Times New Roman" pitchFamily="18" charset="0"/>
                <a:sym typeface="Symbol" pitchFamily="18" charset="2"/>
              </a:rPr>
              <a:t>Idéal  </a:t>
            </a:r>
            <a:r>
              <a:rPr lang="fr-FR" sz="1100" dirty="0">
                <a:solidFill>
                  <a:srgbClr val="404040"/>
                </a:solidFill>
                <a:latin typeface="Calibri" panose="020F0502020204030204" pitchFamily="34" charset="0"/>
                <a:cs typeface="Times New Roman" pitchFamily="18" charset="0"/>
                <a:sym typeface="Symbol" pitchFamily="18" charset="2"/>
              </a:rPr>
              <a:t>pour rafraîchir</a:t>
            </a:r>
          </a:p>
          <a:p>
            <a:pPr algn="ctr">
              <a:lnSpc>
                <a:spcPts val="1300"/>
              </a:lnSpc>
              <a:defRPr/>
            </a:pPr>
            <a:r>
              <a:rPr lang="fr-FR" sz="1100" dirty="0">
                <a:solidFill>
                  <a:srgbClr val="404040"/>
                </a:solidFill>
                <a:latin typeface="Calibri" panose="020F0502020204030204" pitchFamily="34" charset="0"/>
                <a:cs typeface="Times New Roman" pitchFamily="18" charset="0"/>
                <a:sym typeface="Symbol" pitchFamily="18" charset="2"/>
              </a:rPr>
              <a:t>la peau après </a:t>
            </a:r>
          </a:p>
          <a:p>
            <a:pPr algn="ctr">
              <a:lnSpc>
                <a:spcPts val="1300"/>
              </a:lnSpc>
              <a:defRPr/>
            </a:pPr>
            <a:r>
              <a:rPr lang="fr-FR" sz="1100" dirty="0">
                <a:solidFill>
                  <a:srgbClr val="404040"/>
                </a:solidFill>
                <a:latin typeface="Calibri" panose="020F0502020204030204" pitchFamily="34" charset="0"/>
                <a:cs typeface="Times New Roman" pitchFamily="18" charset="0"/>
                <a:sym typeface="Symbol" pitchFamily="18" charset="2"/>
              </a:rPr>
              <a:t>une exposition </a:t>
            </a:r>
          </a:p>
          <a:p>
            <a:pPr algn="ctr">
              <a:lnSpc>
                <a:spcPts val="1300"/>
              </a:lnSpc>
              <a:defRPr/>
            </a:pPr>
            <a:r>
              <a:rPr lang="fr-FR" sz="1100" dirty="0">
                <a:solidFill>
                  <a:srgbClr val="404040"/>
                </a:solidFill>
                <a:latin typeface="Calibri" panose="020F0502020204030204" pitchFamily="34" charset="0"/>
                <a:cs typeface="Times New Roman" pitchFamily="18" charset="0"/>
                <a:sym typeface="Symbol" pitchFamily="18" charset="2"/>
              </a:rPr>
              <a:t>au soleil.</a:t>
            </a:r>
          </a:p>
        </p:txBody>
      </p:sp>
      <p:sp>
        <p:nvSpPr>
          <p:cNvPr id="40" name="Parenthèses 39"/>
          <p:cNvSpPr/>
          <p:nvPr/>
        </p:nvSpPr>
        <p:spPr>
          <a:xfrm>
            <a:off x="4293775" y="6912904"/>
            <a:ext cx="2231738" cy="795545"/>
          </a:xfrm>
          <a:prstGeom prst="bracketPair">
            <a:avLst>
              <a:gd name="adj" fmla="val 17000"/>
            </a:avLst>
          </a:prstGeom>
          <a:solidFill>
            <a:schemeClr val="bg1"/>
          </a:solidFill>
          <a:ln w="3175">
            <a:solidFill>
              <a:srgbClr val="DC006B"/>
            </a:solidFill>
            <a:prstDash val="sysDot"/>
          </a:ln>
        </p:spPr>
        <p:style>
          <a:lnRef idx="1">
            <a:schemeClr val="accent1"/>
          </a:lnRef>
          <a:fillRef idx="0">
            <a:schemeClr val="accent1"/>
          </a:fillRef>
          <a:effectRef idx="0">
            <a:schemeClr val="accent1"/>
          </a:effectRef>
          <a:fontRef idx="minor">
            <a:schemeClr val="tx1"/>
          </a:fontRef>
        </p:style>
        <p:txBody>
          <a:bodyPr anchor="ctr"/>
          <a:lstStyle/>
          <a:p>
            <a:pPr marL="85725" eaLnBrk="0" hangingPunct="0">
              <a:spcAft>
                <a:spcPts val="200"/>
              </a:spcAft>
              <a:tabLst>
                <a:tab pos="1614488" algn="l"/>
              </a:tabLst>
              <a:defRPr/>
            </a:pPr>
            <a:r>
              <a:rPr lang="fr-FR" sz="1100" u="sng" dirty="0">
                <a:solidFill>
                  <a:srgbClr val="404040"/>
                </a:solidFill>
                <a:latin typeface="Calibri" panose="020F0502020204030204" pitchFamily="34" charset="0"/>
              </a:rPr>
              <a:t>Test de </a:t>
            </a:r>
            <a:r>
              <a:rPr lang="fr-FR" sz="1100" u="sng" dirty="0" smtClean="0">
                <a:solidFill>
                  <a:srgbClr val="404040"/>
                </a:solidFill>
                <a:latin typeface="Calibri" panose="020F0502020204030204" pitchFamily="34" charset="0"/>
              </a:rPr>
              <a:t>satisfaction</a:t>
            </a:r>
            <a:r>
              <a:rPr lang="fr-FR" sz="1100" dirty="0" smtClean="0">
                <a:solidFill>
                  <a:srgbClr val="404040"/>
                </a:solidFill>
                <a:latin typeface="Calibri" panose="020F0502020204030204" pitchFamily="34" charset="0"/>
              </a:rPr>
              <a:t>*</a:t>
            </a:r>
            <a:endParaRPr lang="fr-FR" sz="1100" u="sng" dirty="0">
              <a:solidFill>
                <a:srgbClr val="404040"/>
              </a:solidFill>
              <a:latin typeface="Calibri" panose="020F0502020204030204" pitchFamily="34" charset="0"/>
            </a:endParaRPr>
          </a:p>
          <a:p>
            <a:pPr marL="85725" eaLnBrk="0" hangingPunct="0">
              <a:spcAft>
                <a:spcPts val="200"/>
              </a:spcAft>
              <a:tabLst>
                <a:tab pos="1614488" algn="l"/>
              </a:tabLst>
              <a:defRPr/>
            </a:pPr>
            <a:r>
              <a:rPr lang="fr-FR" sz="1100" dirty="0">
                <a:solidFill>
                  <a:srgbClr val="404040"/>
                </a:solidFill>
                <a:latin typeface="Calibri" panose="020F0502020204030204" pitchFamily="34" charset="0"/>
              </a:rPr>
              <a:t>Peau plus</a:t>
            </a:r>
            <a:r>
              <a:rPr lang="fr-FR" sz="1100" b="1" dirty="0">
                <a:solidFill>
                  <a:srgbClr val="404040"/>
                </a:solidFill>
                <a:latin typeface="Calibri" panose="020F0502020204030204" pitchFamily="34" charset="0"/>
              </a:rPr>
              <a:t> hydratée</a:t>
            </a:r>
            <a:r>
              <a:rPr lang="fr-FR" sz="1100" b="1" dirty="0">
                <a:solidFill>
                  <a:srgbClr val="003B5A"/>
                </a:solidFill>
                <a:latin typeface="Calibri" panose="020F0502020204030204" pitchFamily="34" charset="0"/>
              </a:rPr>
              <a:t>	</a:t>
            </a:r>
            <a:r>
              <a:rPr lang="fr-FR" sz="1100" b="1" dirty="0">
                <a:solidFill>
                  <a:srgbClr val="DC006B"/>
                </a:solidFill>
                <a:latin typeface="Calibri" panose="020F0502020204030204" pitchFamily="34" charset="0"/>
              </a:rPr>
              <a:t> 95</a:t>
            </a:r>
            <a:r>
              <a:rPr lang="fr-FR" sz="1100" b="1" dirty="0" smtClean="0">
                <a:solidFill>
                  <a:srgbClr val="DC006B"/>
                </a:solidFill>
                <a:latin typeface="Calibri" panose="020F0502020204030204" pitchFamily="34" charset="0"/>
              </a:rPr>
              <a:t>%</a:t>
            </a:r>
            <a:endParaRPr lang="fr-FR" sz="1100" b="1" dirty="0">
              <a:solidFill>
                <a:srgbClr val="DC006B"/>
              </a:solidFill>
              <a:latin typeface="Calibri" panose="020F0502020204030204" pitchFamily="34" charset="0"/>
            </a:endParaRPr>
          </a:p>
          <a:p>
            <a:pPr marL="85725" eaLnBrk="0" hangingPunct="0">
              <a:spcAft>
                <a:spcPts val="200"/>
              </a:spcAft>
              <a:tabLst>
                <a:tab pos="1614488" algn="l"/>
              </a:tabLst>
              <a:defRPr/>
            </a:pPr>
            <a:r>
              <a:rPr lang="fr-FR" sz="1100" dirty="0" smtClean="0">
                <a:solidFill>
                  <a:srgbClr val="404040"/>
                </a:solidFill>
                <a:latin typeface="Calibri" panose="020F0502020204030204" pitchFamily="34" charset="0"/>
              </a:rPr>
              <a:t>Peau plus </a:t>
            </a:r>
            <a:r>
              <a:rPr lang="fr-FR" sz="1100" b="1" dirty="0" smtClean="0">
                <a:solidFill>
                  <a:srgbClr val="404040"/>
                </a:solidFill>
                <a:latin typeface="Calibri" panose="020F0502020204030204" pitchFamily="34" charset="0"/>
              </a:rPr>
              <a:t>douce</a:t>
            </a:r>
            <a:r>
              <a:rPr lang="fr-FR" sz="1100" b="1" dirty="0">
                <a:solidFill>
                  <a:srgbClr val="003B5A"/>
                </a:solidFill>
                <a:latin typeface="Calibri" panose="020F0502020204030204" pitchFamily="34" charset="0"/>
              </a:rPr>
              <a:t>	 </a:t>
            </a:r>
            <a:r>
              <a:rPr lang="fr-FR" sz="1100" b="1" dirty="0">
                <a:solidFill>
                  <a:srgbClr val="DC006B"/>
                </a:solidFill>
                <a:latin typeface="Calibri" panose="020F0502020204030204" pitchFamily="34" charset="0"/>
              </a:rPr>
              <a:t>95</a:t>
            </a:r>
            <a:r>
              <a:rPr lang="fr-FR" sz="1100" b="1" dirty="0" smtClean="0">
                <a:solidFill>
                  <a:srgbClr val="DC006B"/>
                </a:solidFill>
                <a:latin typeface="Calibri" panose="020F0502020204030204" pitchFamily="34" charset="0"/>
              </a:rPr>
              <a:t>%</a:t>
            </a:r>
            <a:endParaRPr lang="fr-FR" sz="1100" b="1" dirty="0">
              <a:solidFill>
                <a:srgbClr val="DC006B"/>
              </a:solidFill>
              <a:latin typeface="Calibri" panose="020F0502020204030204" pitchFamily="34" charset="0"/>
            </a:endParaRPr>
          </a:p>
          <a:p>
            <a:pPr marL="85725" eaLnBrk="0" hangingPunct="0">
              <a:spcAft>
                <a:spcPts val="200"/>
              </a:spcAft>
              <a:tabLst>
                <a:tab pos="1614488" algn="l"/>
              </a:tabLst>
              <a:defRPr/>
            </a:pPr>
            <a:r>
              <a:rPr lang="fr-FR" sz="1100" dirty="0" smtClean="0">
                <a:solidFill>
                  <a:srgbClr val="404040"/>
                </a:solidFill>
                <a:latin typeface="Calibri" panose="020F0502020204030204" pitchFamily="34" charset="0"/>
              </a:rPr>
              <a:t>Peau </a:t>
            </a:r>
            <a:r>
              <a:rPr lang="fr-FR" sz="1100" dirty="0">
                <a:solidFill>
                  <a:srgbClr val="404040"/>
                </a:solidFill>
                <a:latin typeface="Calibri" panose="020F0502020204030204" pitchFamily="34" charset="0"/>
              </a:rPr>
              <a:t>plus </a:t>
            </a:r>
            <a:r>
              <a:rPr lang="fr-FR" sz="1100" b="1" dirty="0">
                <a:solidFill>
                  <a:srgbClr val="404040"/>
                </a:solidFill>
                <a:latin typeface="Calibri" panose="020F0502020204030204" pitchFamily="34" charset="0"/>
              </a:rPr>
              <a:t>souple</a:t>
            </a:r>
            <a:r>
              <a:rPr lang="fr-FR" sz="1100" b="1" dirty="0">
                <a:solidFill>
                  <a:srgbClr val="003B5A"/>
                </a:solidFill>
                <a:latin typeface="Calibri" panose="020F0502020204030204" pitchFamily="34" charset="0"/>
              </a:rPr>
              <a:t>	 </a:t>
            </a:r>
            <a:r>
              <a:rPr lang="fr-FR" sz="1100" b="1" dirty="0">
                <a:solidFill>
                  <a:srgbClr val="DC006B"/>
                </a:solidFill>
                <a:latin typeface="Calibri" panose="020F0502020204030204" pitchFamily="34" charset="0"/>
              </a:rPr>
              <a:t>91</a:t>
            </a:r>
            <a:r>
              <a:rPr lang="fr-FR" sz="1100" b="1" dirty="0" smtClean="0">
                <a:solidFill>
                  <a:srgbClr val="DC006B"/>
                </a:solidFill>
                <a:latin typeface="Calibri" panose="020F0502020204030204" pitchFamily="34" charset="0"/>
              </a:rPr>
              <a:t>%</a:t>
            </a:r>
            <a:endParaRPr lang="fr-FR" sz="1100" b="1" dirty="0">
              <a:solidFill>
                <a:srgbClr val="DC006B"/>
              </a:solidFill>
              <a:latin typeface="Calibri" panose="020F0502020204030204" pitchFamily="34" charset="0"/>
            </a:endParaRPr>
          </a:p>
        </p:txBody>
      </p:sp>
      <p:sp>
        <p:nvSpPr>
          <p:cNvPr id="33817" name="Text Box 16"/>
          <p:cNvSpPr txBox="1">
            <a:spLocks noChangeArrowheads="1"/>
          </p:cNvSpPr>
          <p:nvPr/>
        </p:nvSpPr>
        <p:spPr bwMode="auto">
          <a:xfrm>
            <a:off x="737807" y="8130697"/>
            <a:ext cx="1287463" cy="307975"/>
          </a:xfrm>
          <a:prstGeom prst="rect">
            <a:avLst/>
          </a:prstGeom>
          <a:noFill/>
          <a:ln w="9525">
            <a:noFill/>
            <a:miter lim="800000"/>
            <a:headEnd/>
            <a:tailEnd/>
          </a:ln>
        </p:spPr>
        <p:txBody>
          <a:bodyPr lIns="91426" tIns="45714" rIns="91426" bIns="45714">
            <a:spAutoFit/>
          </a:bodyPr>
          <a:lstStyle/>
          <a:p>
            <a:pPr marL="3175">
              <a:spcBef>
                <a:spcPct val="10000"/>
              </a:spcBef>
            </a:pPr>
            <a:r>
              <a:rPr lang="fr-FR" sz="1400" dirty="0" smtClean="0">
                <a:solidFill>
                  <a:srgbClr val="DC006B"/>
                </a:solidFill>
                <a:latin typeface="Calibri" panose="020F0502020204030204" pitchFamily="34" charset="0"/>
              </a:rPr>
              <a:t>GALÉNIQUE</a:t>
            </a:r>
            <a:endParaRPr lang="fr-FR" sz="1400" dirty="0">
              <a:solidFill>
                <a:srgbClr val="DC006B"/>
              </a:solidFill>
              <a:latin typeface="Calibri" panose="020F0502020204030204" pitchFamily="34" charset="0"/>
              <a:sym typeface="Wingdings" pitchFamily="2" charset="2"/>
            </a:endParaRPr>
          </a:p>
        </p:txBody>
      </p:sp>
      <p:sp>
        <p:nvSpPr>
          <p:cNvPr id="33818" name="ZoneTexte 13"/>
          <p:cNvSpPr txBox="1">
            <a:spLocks noChangeArrowheads="1"/>
          </p:cNvSpPr>
          <p:nvPr/>
        </p:nvSpPr>
        <p:spPr bwMode="auto">
          <a:xfrm>
            <a:off x="3232625" y="7847138"/>
            <a:ext cx="4419600" cy="215444"/>
          </a:xfrm>
          <a:prstGeom prst="rect">
            <a:avLst/>
          </a:prstGeom>
          <a:noFill/>
          <a:ln w="9525">
            <a:noFill/>
            <a:miter lim="800000"/>
            <a:headEnd/>
            <a:tailEnd/>
          </a:ln>
        </p:spPr>
        <p:txBody>
          <a:bodyPr>
            <a:spAutoFit/>
          </a:bodyPr>
          <a:lstStyle/>
          <a:p>
            <a:pPr algn="just"/>
            <a:r>
              <a:rPr lang="fr-FR" sz="800" i="1" dirty="0">
                <a:solidFill>
                  <a:srgbClr val="404040"/>
                </a:solidFill>
                <a:latin typeface="Calibri" panose="020F0502020204030204" pitchFamily="34" charset="0"/>
              </a:rPr>
              <a:t>*% de satisfaction recueillis auprès de 22 volontaires après 21 jours d’utilisation.</a:t>
            </a:r>
          </a:p>
        </p:txBody>
      </p:sp>
      <p:sp>
        <p:nvSpPr>
          <p:cNvPr id="48" name="ZoneTexte 47"/>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49" name="Rectangle 31"/>
          <p:cNvSpPr>
            <a:spLocks noChangeArrowheads="1"/>
          </p:cNvSpPr>
          <p:nvPr/>
        </p:nvSpPr>
        <p:spPr bwMode="auto">
          <a:xfrm>
            <a:off x="1639824" y="897062"/>
            <a:ext cx="5122863" cy="533400"/>
          </a:xfrm>
          <a:prstGeom prst="rect">
            <a:avLst/>
          </a:prstGeom>
          <a:noFill/>
          <a:ln w="9525" algn="ctr">
            <a:noFill/>
            <a:miter lim="800000"/>
            <a:headEnd/>
            <a:tailEnd/>
          </a:ln>
        </p:spPr>
        <p:txBody>
          <a:bodyPr wrap="none" lIns="91433" tIns="45716" rIns="91433" bIns="45716" anchor="ctr"/>
          <a:lstStyle/>
          <a:p>
            <a:pPr>
              <a:lnSpc>
                <a:spcPct val="90000"/>
              </a:lnSpc>
              <a:buClr>
                <a:srgbClr val="857C7A"/>
              </a:buClr>
            </a:pPr>
            <a:r>
              <a:rPr lang="fr-FR" sz="2000" b="1" dirty="0" smtClean="0">
                <a:solidFill>
                  <a:srgbClr val="DC006B"/>
                </a:solidFill>
                <a:latin typeface="Calibri" panose="020F0502020204030204" pitchFamily="34" charset="0"/>
              </a:rPr>
              <a:t>MASQUE DOUCEUR FRAMBOISE</a:t>
            </a:r>
            <a:endParaRPr lang="fr-FR" sz="2000" b="1" dirty="0">
              <a:solidFill>
                <a:srgbClr val="DC006B"/>
              </a:solidFill>
              <a:latin typeface="Calibri" panose="020F0502020204030204" pitchFamily="34" charset="0"/>
            </a:endParaRPr>
          </a:p>
        </p:txBody>
      </p:sp>
      <p:sp>
        <p:nvSpPr>
          <p:cNvPr id="52" name="Rectangle 24"/>
          <p:cNvSpPr>
            <a:spLocks noChangeArrowheads="1"/>
          </p:cNvSpPr>
          <p:nvPr/>
        </p:nvSpPr>
        <p:spPr bwMode="auto">
          <a:xfrm>
            <a:off x="5862638" y="975244"/>
            <a:ext cx="766762" cy="370066"/>
          </a:xfrm>
          <a:prstGeom prst="rect">
            <a:avLst/>
          </a:prstGeom>
          <a:noFill/>
          <a:ln w="9525">
            <a:noFill/>
            <a:miter lim="800000"/>
            <a:headEnd/>
            <a:tailEnd/>
          </a:ln>
        </p:spPr>
        <p:txBody>
          <a:bodyPr wrap="none">
            <a:spAutoFit/>
          </a:bodyPr>
          <a:lstStyle/>
          <a:p>
            <a:pPr algn="ctr"/>
            <a:r>
              <a:rPr lang="fr-FR" sz="900" b="1" dirty="0">
                <a:solidFill>
                  <a:schemeClr val="bg1"/>
                </a:solidFill>
                <a:latin typeface="Century Gothic" pitchFamily="34" charset="0"/>
              </a:rPr>
              <a:t>Framboise</a:t>
            </a:r>
          </a:p>
          <a:p>
            <a:pPr algn="ctr"/>
            <a:r>
              <a:rPr lang="fr-FR" sz="900" b="1" dirty="0">
                <a:solidFill>
                  <a:schemeClr val="bg1"/>
                </a:solidFill>
                <a:latin typeface="Century Gothic" pitchFamily="34" charset="0"/>
              </a:rPr>
              <a:t>BIO</a:t>
            </a:r>
            <a:endParaRPr lang="fr-FR" sz="900" dirty="0">
              <a:solidFill>
                <a:schemeClr val="bg1"/>
              </a:solidFill>
            </a:endParaRPr>
          </a:p>
        </p:txBody>
      </p:sp>
      <p:sp>
        <p:nvSpPr>
          <p:cNvPr id="53" name="Rectangle 41"/>
          <p:cNvSpPr>
            <a:spLocks noChangeArrowheads="1"/>
          </p:cNvSpPr>
          <p:nvPr/>
        </p:nvSpPr>
        <p:spPr bwMode="auto">
          <a:xfrm>
            <a:off x="205046" y="5098192"/>
            <a:ext cx="1199739"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Tube 50 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VDR0046-00</a:t>
            </a:r>
            <a:endParaRPr lang="fr-FR" sz="1000" b="1" dirty="0">
              <a:solidFill>
                <a:schemeClr val="bg1"/>
              </a:solidFill>
              <a:latin typeface="Calibri" panose="020F0502020204030204" pitchFamily="34" charset="0"/>
            </a:endParaRPr>
          </a:p>
        </p:txBody>
      </p:sp>
      <p:sp>
        <p:nvSpPr>
          <p:cNvPr id="57" name="Arc 56"/>
          <p:cNvSpPr/>
          <p:nvPr/>
        </p:nvSpPr>
        <p:spPr>
          <a:xfrm>
            <a:off x="322324" y="7910405"/>
            <a:ext cx="1816527" cy="1759492"/>
          </a:xfrm>
          <a:prstGeom prst="arc">
            <a:avLst>
              <a:gd name="adj1" fmla="val 13481682"/>
              <a:gd name="adj2" fmla="val 8239442"/>
            </a:avLst>
          </a:prstGeom>
          <a:noFill/>
          <a:ln>
            <a:solidFill>
              <a:srgbClr val="DC006B"/>
            </a:solidFill>
          </a:ln>
        </p:spPr>
        <p:style>
          <a:lnRef idx="1">
            <a:schemeClr val="accent1"/>
          </a:lnRef>
          <a:fillRef idx="0">
            <a:schemeClr val="accent1"/>
          </a:fillRef>
          <a:effectRef idx="0">
            <a:schemeClr val="accent1"/>
          </a:effectRef>
          <a:fontRef idx="minor">
            <a:schemeClr val="tx1"/>
          </a:fontRef>
        </p:style>
        <p:txBody>
          <a:bodyPr anchor="ctr"/>
          <a:lstStyle/>
          <a:p>
            <a:pPr>
              <a:defRPr/>
            </a:pPr>
            <a:endParaRPr lang="fr-FR">
              <a:solidFill>
                <a:srgbClr val="DC006B"/>
              </a:solidFill>
              <a:latin typeface="Century Gothic" pitchFamily="34" charset="0"/>
            </a:endParaRPr>
          </a:p>
        </p:txBody>
      </p:sp>
      <p:sp>
        <p:nvSpPr>
          <p:cNvPr id="39" name="Rectangle 41"/>
          <p:cNvSpPr>
            <a:spLocks noChangeArrowheads="1"/>
          </p:cNvSpPr>
          <p:nvPr/>
        </p:nvSpPr>
        <p:spPr bwMode="auto">
          <a:xfrm>
            <a:off x="213873" y="5553929"/>
            <a:ext cx="1199739"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Tube 200 ml</a:t>
            </a:r>
          </a:p>
          <a:p>
            <a:pPr algn="ctr"/>
            <a:r>
              <a:rPr lang="fr-FR" sz="1000" b="1" dirty="0">
                <a:solidFill>
                  <a:schemeClr val="bg1"/>
                </a:solidFill>
                <a:latin typeface="Calibri" panose="020F0502020204030204" pitchFamily="34" charset="0"/>
              </a:rPr>
              <a:t>REF : C</a:t>
            </a:r>
            <a:r>
              <a:rPr lang="fr-FR" sz="1000" b="1" dirty="0" smtClean="0">
                <a:solidFill>
                  <a:schemeClr val="bg1"/>
                </a:solidFill>
                <a:latin typeface="Calibri" panose="020F0502020204030204" pitchFamily="34" charset="0"/>
              </a:rPr>
              <a:t>DR0046-00</a:t>
            </a:r>
            <a:endParaRPr lang="fr-FR" sz="1000" b="1" dirty="0">
              <a:solidFill>
                <a:schemeClr val="bg1"/>
              </a:solidFill>
              <a:latin typeface="Calibri" panose="020F0502020204030204" pitchFamily="34" charset="0"/>
            </a:endParaRPr>
          </a:p>
        </p:txBody>
      </p:sp>
      <p:grpSp>
        <p:nvGrpSpPr>
          <p:cNvPr id="50" name="Groupe 26"/>
          <p:cNvGrpSpPr>
            <a:grpSpLocks/>
          </p:cNvGrpSpPr>
          <p:nvPr/>
        </p:nvGrpSpPr>
        <p:grpSpPr bwMode="auto">
          <a:xfrm>
            <a:off x="639202" y="74722"/>
            <a:ext cx="1531937" cy="215900"/>
            <a:chOff x="188640" y="272480"/>
            <a:chExt cx="1531188" cy="216024"/>
          </a:xfrm>
        </p:grpSpPr>
        <p:sp>
          <p:nvSpPr>
            <p:cNvPr id="51" name="ZoneTexte 50"/>
            <p:cNvSpPr txBox="1"/>
            <p:nvPr/>
          </p:nvSpPr>
          <p:spPr>
            <a:xfrm>
              <a:off x="188640" y="272480"/>
              <a:ext cx="1531188" cy="216024"/>
            </a:xfrm>
            <a:prstGeom prst="rect">
              <a:avLst/>
            </a:prstGeom>
            <a:noFill/>
          </p:spPr>
          <p:txBody>
            <a:bodyPr wrap="none">
              <a:spAutoFit/>
            </a:bodyPr>
            <a:lstStyle/>
            <a:p>
              <a:pPr marL="180975" indent="-180975">
                <a:defRPr/>
              </a:pPr>
              <a:r>
                <a:rPr lang="fr-FR" sz="800" dirty="0">
                  <a:solidFill>
                    <a:srgbClr val="003B5A"/>
                  </a:solidFill>
                  <a:latin typeface="Century Gothic" pitchFamily="34" charset="0"/>
                </a:rPr>
                <a:t>Document à usage interne</a:t>
              </a:r>
            </a:p>
          </p:txBody>
        </p:sp>
        <p:cxnSp>
          <p:nvCxnSpPr>
            <p:cNvPr id="54" name="Connecteur droit 53"/>
            <p:cNvCxnSpPr/>
            <p:nvPr/>
          </p:nvCxnSpPr>
          <p:spPr>
            <a:xfrm>
              <a:off x="187892" y="271912"/>
              <a:ext cx="1531189"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cxnSp>
          <p:nvCxnSpPr>
            <p:cNvPr id="55" name="Connecteur droit 54"/>
            <p:cNvCxnSpPr/>
            <p:nvPr/>
          </p:nvCxnSpPr>
          <p:spPr>
            <a:xfrm>
              <a:off x="188414" y="482596"/>
              <a:ext cx="1531188" cy="0"/>
            </a:xfrm>
            <a:prstGeom prst="line">
              <a:avLst/>
            </a:prstGeom>
            <a:ln>
              <a:solidFill>
                <a:srgbClr val="003B5A"/>
              </a:solidFill>
            </a:ln>
          </p:spPr>
          <p:style>
            <a:lnRef idx="1">
              <a:schemeClr val="accent1"/>
            </a:lnRef>
            <a:fillRef idx="0">
              <a:schemeClr val="accent1"/>
            </a:fillRef>
            <a:effectRef idx="0">
              <a:schemeClr val="accent1"/>
            </a:effectRef>
            <a:fontRef idx="minor">
              <a:schemeClr val="tx1"/>
            </a:fontRef>
          </p:style>
        </p:cxnSp>
      </p:grpSp>
      <p:pic>
        <p:nvPicPr>
          <p:cNvPr id="2" name="Image 1"/>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34078" y="1682402"/>
            <a:ext cx="1570111" cy="3370158"/>
          </a:xfrm>
          <a:prstGeom prst="rect">
            <a:avLst/>
          </a:prstGeom>
        </p:spPr>
      </p:pic>
      <p:sp>
        <p:nvSpPr>
          <p:cNvPr id="42" name="Rectangle 8"/>
          <p:cNvSpPr>
            <a:spLocks noChangeArrowheads="1"/>
          </p:cNvSpPr>
          <p:nvPr/>
        </p:nvSpPr>
        <p:spPr bwMode="auto">
          <a:xfrm>
            <a:off x="1588111" y="1661604"/>
            <a:ext cx="4665052" cy="276999"/>
          </a:xfrm>
          <a:prstGeom prst="rect">
            <a:avLst/>
          </a:prstGeom>
          <a:noFill/>
          <a:ln w="9525">
            <a:noFill/>
            <a:miter lim="800000"/>
            <a:headEnd/>
            <a:tailEnd/>
          </a:ln>
        </p:spPr>
        <p:txBody>
          <a:bodyPr wrap="square">
            <a:spAutoFit/>
          </a:bodyPr>
          <a:lstStyle/>
          <a:p>
            <a:pPr marL="171450" indent="-171450">
              <a:buClr>
                <a:srgbClr val="DC006B"/>
              </a:buClr>
              <a:buFont typeface="Century Gothic" panose="020B0502020202020204" pitchFamily="34" charset="0"/>
              <a:buChar char="+"/>
            </a:pPr>
            <a:r>
              <a:rPr lang="fr-FR" sz="1200" b="1" dirty="0">
                <a:solidFill>
                  <a:srgbClr val="404040"/>
                </a:solidFill>
                <a:latin typeface="Calibri" panose="020F0502020204030204" pitchFamily="34" charset="0"/>
                <a:cs typeface="Times New Roman" pitchFamily="18" charset="0"/>
              </a:rPr>
              <a:t>Action </a:t>
            </a:r>
            <a:r>
              <a:rPr lang="fr-FR" sz="1200" b="1" dirty="0" smtClean="0">
                <a:solidFill>
                  <a:srgbClr val="404040"/>
                </a:solidFill>
                <a:latin typeface="Calibri" panose="020F0502020204030204" pitchFamily="34" charset="0"/>
                <a:cs typeface="Times New Roman" pitchFamily="18" charset="0"/>
              </a:rPr>
              <a:t>régulatrice du stress cutané et environnemental </a:t>
            </a:r>
            <a:endParaRPr lang="fr-FR" sz="1200" b="1" dirty="0">
              <a:solidFill>
                <a:srgbClr val="404040"/>
              </a:solidFill>
              <a:latin typeface="Calibri" panose="020F0502020204030204" pitchFamily="34" charset="0"/>
            </a:endParaRPr>
          </a:p>
        </p:txBody>
      </p:sp>
      <p:sp>
        <p:nvSpPr>
          <p:cNvPr id="58" name="ZoneTexte 1"/>
          <p:cNvSpPr>
            <a:spLocks noChangeArrowheads="1"/>
          </p:cNvSpPr>
          <p:nvPr/>
        </p:nvSpPr>
        <p:spPr bwMode="auto">
          <a:xfrm>
            <a:off x="4395301" y="1888316"/>
            <a:ext cx="582344" cy="230832"/>
          </a:xfrm>
          <a:prstGeom prst="rect">
            <a:avLst/>
          </a:prstGeom>
          <a:solidFill>
            <a:schemeClr val="bg1"/>
          </a:solidFill>
          <a:ln w="9525">
            <a:solidFill>
              <a:srgbClr val="E12276"/>
            </a:solidFill>
            <a:prstDash val="sysDot"/>
            <a:round/>
            <a:headEnd/>
            <a:tailEnd/>
          </a:ln>
        </p:spPr>
        <p:txBody>
          <a:bodyPr wrap="square">
            <a:spAutoFit/>
          </a:bodyPr>
          <a:lstStyle/>
          <a:p>
            <a:pPr algn="ctr"/>
            <a:r>
              <a:rPr lang="fr-FR" sz="900" b="1" dirty="0">
                <a:solidFill>
                  <a:srgbClr val="404040"/>
                </a:solidFill>
                <a:latin typeface="Calibri" panose="020F0502020204030204" pitchFamily="34" charset="0"/>
              </a:rPr>
              <a:t>BREVET</a:t>
            </a:r>
          </a:p>
        </p:txBody>
      </p:sp>
      <p:sp>
        <p:nvSpPr>
          <p:cNvPr id="59" name="Rectangle 21"/>
          <p:cNvSpPr>
            <a:spLocks noChangeArrowheads="1"/>
          </p:cNvSpPr>
          <p:nvPr/>
        </p:nvSpPr>
        <p:spPr bwMode="auto">
          <a:xfrm>
            <a:off x="2151771" y="1944194"/>
            <a:ext cx="4348384" cy="392076"/>
          </a:xfrm>
          <a:prstGeom prst="rect">
            <a:avLst/>
          </a:prstGeom>
          <a:noFill/>
          <a:ln w="28575" cap="rnd">
            <a:noFill/>
            <a:prstDash val="sysDot"/>
            <a:miter lim="800000"/>
            <a:headEnd/>
            <a:tailEnd/>
          </a:ln>
        </p:spPr>
        <p:txBody>
          <a:bodyPr wrap="square" lIns="83485" tIns="41742" rIns="83485" bIns="41742">
            <a:spAutoFit/>
          </a:bodyPr>
          <a:lstStyle/>
          <a:p>
            <a:pPr lvl="1" indent="-457200" algn="just" eaLnBrk="1" hangingPunct="1">
              <a:buClr>
                <a:srgbClr val="6B5999"/>
              </a:buClr>
            </a:pPr>
            <a:r>
              <a:rPr lang="fr-FR" sz="1000" b="1" dirty="0">
                <a:solidFill>
                  <a:srgbClr val="E12276"/>
                </a:solidFill>
                <a:latin typeface="Calibri" panose="020F0502020204030204" pitchFamily="34" charset="0"/>
                <a:sym typeface="Symbol" panose="05050102010706020507" pitchFamily="18" charset="2"/>
              </a:rPr>
              <a:t>COMPLEXE </a:t>
            </a:r>
            <a:r>
              <a:rPr lang="fr-FR" sz="1000" b="1" dirty="0" smtClean="0">
                <a:solidFill>
                  <a:srgbClr val="E12276"/>
                </a:solidFill>
                <a:latin typeface="Calibri" panose="020F0502020204030204" pitchFamily="34" charset="0"/>
                <a:sym typeface="Symbol" panose="05050102010706020507" pitchFamily="18" charset="2"/>
              </a:rPr>
              <a:t>NEURO-PHYTO-OXYGÉNANT</a:t>
            </a:r>
            <a:endParaRPr lang="fr-FR" sz="1000" b="1" dirty="0">
              <a:solidFill>
                <a:srgbClr val="E12276"/>
              </a:solidFill>
              <a:latin typeface="Calibri" panose="020F0502020204030204" pitchFamily="34" charset="0"/>
              <a:sym typeface="Symbol" panose="05050102010706020507" pitchFamily="18" charset="2"/>
            </a:endParaRPr>
          </a:p>
          <a:p>
            <a:pPr marL="180975" indent="-180975" algn="just" eaLnBrk="1" hangingPunct="1">
              <a:buClr>
                <a:srgbClr val="DC006B"/>
              </a:buClr>
              <a:buFont typeface="Arial" panose="020B0604020202020204" pitchFamily="34" charset="0"/>
              <a:buChar char="•"/>
            </a:pPr>
            <a:r>
              <a:rPr lang="fr-FR" sz="1000" dirty="0">
                <a:solidFill>
                  <a:srgbClr val="404040"/>
                </a:solidFill>
                <a:latin typeface="Calibri" panose="020F0502020204030204" pitchFamily="34" charset="0"/>
                <a:sym typeface="Symbol" panose="05050102010706020507" pitchFamily="18" charset="2"/>
              </a:rPr>
              <a:t>Stimule la synthèse de Dopamine et booste l’oxygénation </a:t>
            </a:r>
            <a:r>
              <a:rPr lang="fr-FR" sz="1000" dirty="0" smtClean="0">
                <a:solidFill>
                  <a:srgbClr val="404040"/>
                </a:solidFill>
                <a:latin typeface="Calibri" panose="020F0502020204030204" pitchFamily="34" charset="0"/>
                <a:sym typeface="Symbol" panose="05050102010706020507" pitchFamily="18" charset="2"/>
              </a:rPr>
              <a:t>cellulaire.</a:t>
            </a:r>
            <a:endParaRPr lang="fr-FR" sz="1000" dirty="0">
              <a:solidFill>
                <a:srgbClr val="404040"/>
              </a:solidFill>
              <a:latin typeface="Calibri" panose="020F0502020204030204" pitchFamily="34" charset="0"/>
              <a:sym typeface="Symbol" panose="05050102010706020507" pitchFamily="18" charset="2"/>
            </a:endParaRPr>
          </a:p>
        </p:txBody>
      </p:sp>
      <p:pic>
        <p:nvPicPr>
          <p:cNvPr id="61" name="Image 1"/>
          <p:cNvPicPr>
            <a:picLocks noChangeAspect="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1677120" y="1842564"/>
            <a:ext cx="632217" cy="6498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18153" y="195696"/>
            <a:ext cx="5856891" cy="5965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r"/>
            <a:r>
              <a:rPr lang="fr-FR" sz="2000" kern="0" dirty="0" smtClean="0">
                <a:solidFill>
                  <a:schemeClr val="tx1">
                    <a:lumMod val="75000"/>
                    <a:lumOff val="25000"/>
                  </a:schemeClr>
                </a:solidFill>
                <a:latin typeface="Calibri" panose="020F0502020204030204" pitchFamily="34" charset="0"/>
              </a:rPr>
              <a:t>LA DÉSHYDRATATION DE LA PEAU</a:t>
            </a:r>
            <a:endParaRPr lang="fr-FR" sz="2000" kern="0" dirty="0">
              <a:solidFill>
                <a:schemeClr val="tx1">
                  <a:lumMod val="75000"/>
                  <a:lumOff val="25000"/>
                </a:schemeClr>
              </a:solidFill>
              <a:latin typeface="Calibri" panose="020F0502020204030204" pitchFamily="34" charset="0"/>
            </a:endParaRPr>
          </a:p>
        </p:txBody>
      </p:sp>
      <p:sp>
        <p:nvSpPr>
          <p:cNvPr id="3" name="Espace réservé du contenu 5"/>
          <p:cNvSpPr txBox="1">
            <a:spLocks/>
          </p:cNvSpPr>
          <p:nvPr/>
        </p:nvSpPr>
        <p:spPr>
          <a:xfrm>
            <a:off x="917748" y="1388095"/>
            <a:ext cx="5711652" cy="1272522"/>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algn="just">
              <a:buClr>
                <a:srgbClr val="DC006B"/>
              </a:buClr>
              <a:buFont typeface="Calibri" panose="020F0502020204030204" pitchFamily="34" charset="0"/>
              <a:buChar char="+"/>
            </a:pPr>
            <a:r>
              <a:rPr lang="fr-FR" sz="1200" kern="0" dirty="0" smtClean="0">
                <a:latin typeface="Calibri" panose="020F0502020204030204" pitchFamily="34" charset="0"/>
              </a:rPr>
              <a:t>Perte d’eau (respiration, transpiration, urines) = </a:t>
            </a:r>
            <a:r>
              <a:rPr lang="fr-FR" sz="1200" i="1" kern="0" dirty="0" smtClean="0">
                <a:solidFill>
                  <a:srgbClr val="DC006B"/>
                </a:solidFill>
                <a:latin typeface="Calibri" panose="020F0502020204030204" pitchFamily="34" charset="0"/>
              </a:rPr>
              <a:t>2L/jour</a:t>
            </a:r>
          </a:p>
          <a:p>
            <a:pPr algn="just">
              <a:buClr>
                <a:srgbClr val="DC006B"/>
              </a:buClr>
              <a:buFont typeface="Calibri" panose="020F0502020204030204" pitchFamily="34" charset="0"/>
              <a:buChar char="+"/>
            </a:pPr>
            <a:r>
              <a:rPr lang="fr-FR" sz="1200" kern="0" dirty="0" smtClean="0">
                <a:latin typeface="Calibri" panose="020F0502020204030204" pitchFamily="34" charset="0"/>
              </a:rPr>
              <a:t>Perte Insensible en </a:t>
            </a:r>
            <a:r>
              <a:rPr lang="fr-FR" sz="1200" kern="0" dirty="0">
                <a:latin typeface="Calibri" panose="020F0502020204030204" pitchFamily="34" charset="0"/>
              </a:rPr>
              <a:t>E</a:t>
            </a:r>
            <a:r>
              <a:rPr lang="fr-FR" sz="1200" kern="0" dirty="0" smtClean="0">
                <a:latin typeface="Calibri" panose="020F0502020204030204" pitchFamily="34" charset="0"/>
              </a:rPr>
              <a:t>au (PIE) = </a:t>
            </a:r>
            <a:r>
              <a:rPr lang="fr-FR" sz="1200" i="1" kern="0" dirty="0" smtClean="0">
                <a:solidFill>
                  <a:srgbClr val="DC006B"/>
                </a:solidFill>
                <a:latin typeface="Calibri" panose="020F0502020204030204" pitchFamily="34" charset="0"/>
              </a:rPr>
              <a:t>800ml/jour</a:t>
            </a:r>
            <a:r>
              <a:rPr lang="fr-FR" sz="1200" i="1" kern="0" dirty="0" smtClean="0">
                <a:latin typeface="Calibri" panose="020F0502020204030204" pitchFamily="34" charset="0"/>
              </a:rPr>
              <a:t> </a:t>
            </a:r>
            <a:r>
              <a:rPr lang="fr-FR" sz="1200" kern="0" dirty="0" smtClean="0">
                <a:latin typeface="Calibri" panose="020F0502020204030204" pitchFamily="34" charset="0"/>
              </a:rPr>
              <a:t>(perspiration)</a:t>
            </a:r>
          </a:p>
          <a:p>
            <a:pPr algn="just">
              <a:buClr>
                <a:srgbClr val="DC006B"/>
              </a:buClr>
              <a:buFont typeface="Calibri" panose="020F0502020204030204" pitchFamily="34" charset="0"/>
              <a:buChar char="+"/>
            </a:pPr>
            <a:r>
              <a:rPr lang="fr-FR" sz="1200" kern="0" dirty="0" smtClean="0">
                <a:latin typeface="Calibri" panose="020F0502020204030204" pitchFamily="34" charset="0"/>
              </a:rPr>
              <a:t>Agressions extérieures (nettoyages fréquents, climat, stress, soleil, pollution, cosmétiques non adaptés, savon et calcaire)</a:t>
            </a:r>
          </a:p>
          <a:p>
            <a:pPr algn="just">
              <a:buClr>
                <a:srgbClr val="DC006B"/>
              </a:buClr>
              <a:buFont typeface="Calibri" panose="020F0502020204030204" pitchFamily="34" charset="0"/>
              <a:buChar char="+"/>
            </a:pPr>
            <a:r>
              <a:rPr lang="fr-FR" sz="1200" kern="0" dirty="0" smtClean="0">
                <a:latin typeface="Calibri" panose="020F0502020204030204" pitchFamily="34" charset="0"/>
              </a:rPr>
              <a:t>Causes internes (héritage génétique, influences hormonales, maladies, régimes)</a:t>
            </a:r>
            <a:endParaRPr lang="fr-FR" kern="0" dirty="0" smtClean="0"/>
          </a:p>
          <a:p>
            <a:pPr marL="0" indent="0">
              <a:buFontTx/>
              <a:buNone/>
            </a:pPr>
            <a:endParaRPr lang="fr-FR" kern="0" dirty="0" smtClean="0"/>
          </a:p>
          <a:p>
            <a:pPr marL="0" indent="0">
              <a:buFontTx/>
              <a:buNone/>
            </a:pPr>
            <a:endParaRPr lang="fr-FR" kern="0" dirty="0" smtClean="0"/>
          </a:p>
          <a:p>
            <a:pPr marL="0" indent="0">
              <a:buFontTx/>
              <a:buNone/>
            </a:pPr>
            <a:endParaRPr lang="fr-FR" kern="0" dirty="0" smtClean="0"/>
          </a:p>
          <a:p>
            <a:pPr marL="0" indent="0">
              <a:buFontTx/>
              <a:buNone/>
            </a:pPr>
            <a:endParaRPr lang="fr-FR" kern="0" dirty="0" smtClean="0"/>
          </a:p>
          <a:p>
            <a:pPr marL="0" indent="0">
              <a:buFontTx/>
              <a:buNone/>
            </a:pPr>
            <a:endParaRPr lang="fr-FR" kern="0" dirty="0"/>
          </a:p>
        </p:txBody>
      </p:sp>
      <p:grpSp>
        <p:nvGrpSpPr>
          <p:cNvPr id="4" name="Groupe 3"/>
          <p:cNvGrpSpPr/>
          <p:nvPr/>
        </p:nvGrpSpPr>
        <p:grpSpPr>
          <a:xfrm>
            <a:off x="953842" y="6716995"/>
            <a:ext cx="5592203" cy="2582098"/>
            <a:chOff x="7154371" y="2922310"/>
            <a:chExt cx="3333717" cy="3662223"/>
          </a:xfrm>
        </p:grpSpPr>
        <p:sp>
          <p:nvSpPr>
            <p:cNvPr id="5" name="Espace réservé du contenu 5"/>
            <p:cNvSpPr txBox="1">
              <a:spLocks/>
            </p:cNvSpPr>
            <p:nvPr/>
          </p:nvSpPr>
          <p:spPr>
            <a:xfrm>
              <a:off x="7251851" y="3004036"/>
              <a:ext cx="3114367" cy="3478108"/>
            </a:xfrm>
            <a:prstGeom prst="rect">
              <a:avLst/>
            </a:prstGeom>
          </p:spPr>
          <p:txBody>
            <a:bodyPr vert="horz" lIns="99569" tIns="49785" rIns="99569" bIns="49785" rtlCol="0">
              <a:normAutofit fontScale="92500" lnSpcReduction="10000"/>
            </a:bodyPr>
            <a:lstStyle>
              <a:lvl1pPr marL="373384" indent="-373384" algn="l" defTabSz="995690" rtl="0" eaLnBrk="1" latinLnBrk="0" hangingPunct="1">
                <a:spcBef>
                  <a:spcPct val="20000"/>
                </a:spcBef>
                <a:buFont typeface="Arial" panose="020B0604020202020204" pitchFamily="34" charset="0"/>
                <a:buChar char="•"/>
                <a:defRPr sz="2000" kern="1200">
                  <a:solidFill>
                    <a:schemeClr val="tx1">
                      <a:lumMod val="85000"/>
                      <a:lumOff val="15000"/>
                    </a:schemeClr>
                  </a:solidFill>
                  <a:latin typeface="Arial" panose="020B0604020202020204" pitchFamily="34" charset="0"/>
                  <a:ea typeface="+mn-ea"/>
                  <a:cs typeface="Arial" panose="020B0604020202020204" pitchFamily="34" charset="0"/>
                </a:defRPr>
              </a:lvl1pPr>
              <a:lvl2pPr marL="808998" indent="-311153" algn="l" defTabSz="995690" rtl="0" eaLnBrk="1" latinLnBrk="0" hangingPunct="1">
                <a:spcBef>
                  <a:spcPct val="20000"/>
                </a:spcBef>
                <a:buFont typeface="Arial" panose="020B0604020202020204" pitchFamily="34" charset="0"/>
                <a:buChar char="–"/>
                <a:defRPr sz="1800" kern="1200">
                  <a:solidFill>
                    <a:schemeClr val="tx1">
                      <a:lumMod val="85000"/>
                      <a:lumOff val="15000"/>
                    </a:schemeClr>
                  </a:solidFill>
                  <a:latin typeface="Arial" panose="020B0604020202020204" pitchFamily="34" charset="0"/>
                  <a:ea typeface="+mn-ea"/>
                  <a:cs typeface="Arial" panose="020B0604020202020204" pitchFamily="34" charset="0"/>
                </a:defRPr>
              </a:lvl2pPr>
              <a:lvl3pPr marL="1244613" indent="-248923" algn="l" defTabSz="995690" rtl="0" eaLnBrk="1" latinLnBrk="0" hangingPunct="1">
                <a:spcBef>
                  <a:spcPct val="20000"/>
                </a:spcBef>
                <a:buFont typeface="Arial" panose="020B0604020202020204" pitchFamily="34" charset="0"/>
                <a:buChar char="•"/>
                <a:defRPr sz="1600" kern="1200">
                  <a:solidFill>
                    <a:schemeClr val="tx1">
                      <a:lumMod val="85000"/>
                      <a:lumOff val="15000"/>
                    </a:schemeClr>
                  </a:solidFill>
                  <a:latin typeface="Arial" panose="020B0604020202020204" pitchFamily="34" charset="0"/>
                  <a:ea typeface="+mn-ea"/>
                  <a:cs typeface="Arial" panose="020B0604020202020204" pitchFamily="34" charset="0"/>
                </a:defRPr>
              </a:lvl3pPr>
              <a:lvl4pPr marL="1742458" indent="-248923" algn="l" defTabSz="99569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4pPr>
              <a:lvl5pPr marL="2240303" indent="-248923" algn="l" defTabSz="995690" rtl="0" eaLnBrk="1" latinLnBrk="0" hangingPunct="1">
                <a:spcBef>
                  <a:spcPct val="20000"/>
                </a:spcBef>
                <a:buFont typeface="Arial" panose="020B0604020202020204" pitchFamily="34" charset="0"/>
                <a:buChar char="»"/>
                <a:defRPr sz="1400" kern="1200">
                  <a:solidFill>
                    <a:schemeClr val="tx1">
                      <a:lumMod val="85000"/>
                      <a:lumOff val="15000"/>
                    </a:schemeClr>
                  </a:solidFill>
                  <a:latin typeface="Arial" panose="020B0604020202020204" pitchFamily="34" charset="0"/>
                  <a:ea typeface="+mn-ea"/>
                  <a:cs typeface="Arial" panose="020B0604020202020204" pitchFamily="34" charset="0"/>
                </a:defRPr>
              </a:lvl5pPr>
              <a:lvl6pPr marL="273814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6pPr>
              <a:lvl7pPr marL="323599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7pPr>
              <a:lvl8pPr marL="3733838"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8pPr>
              <a:lvl9pPr marL="4231683" indent="-248923" algn="l" defTabSz="995690" rtl="0" eaLnBrk="1" latinLnBrk="0" hangingPunct="1">
                <a:spcBef>
                  <a:spcPct val="20000"/>
                </a:spcBef>
                <a:buFont typeface="Arial" panose="020B0604020202020204" pitchFamily="34" charset="0"/>
                <a:buChar char="•"/>
                <a:defRPr sz="2200" kern="1200">
                  <a:solidFill>
                    <a:schemeClr val="tx1"/>
                  </a:solidFill>
                  <a:latin typeface="+mn-lt"/>
                  <a:ea typeface="+mn-ea"/>
                  <a:cs typeface="+mn-cs"/>
                </a:defRPr>
              </a:lvl9pPr>
            </a:lstStyle>
            <a:p>
              <a:pPr marL="0" indent="0">
                <a:spcBef>
                  <a:spcPts val="600"/>
                </a:spcBef>
                <a:buNone/>
              </a:pPr>
              <a:r>
                <a:rPr lang="fr-FR" sz="1500" dirty="0" smtClean="0">
                  <a:latin typeface="Calibri" panose="020F0502020204030204" pitchFamily="34" charset="0"/>
                </a:rPr>
                <a:t>Pour assurer une bonne hydratation, on agit à </a:t>
              </a:r>
              <a:r>
                <a:rPr lang="fr-FR" sz="1500" dirty="0" smtClean="0">
                  <a:solidFill>
                    <a:srgbClr val="DC006B"/>
                  </a:solidFill>
                  <a:latin typeface="Calibri" panose="020F0502020204030204" pitchFamily="34" charset="0"/>
                </a:rPr>
                <a:t>3 niveaux : </a:t>
              </a:r>
            </a:p>
            <a:p>
              <a:pPr marL="228600" indent="-228600" algn="just">
                <a:spcBef>
                  <a:spcPts val="600"/>
                </a:spcBef>
                <a:buFont typeface="Arial" panose="020B0604020202020204" pitchFamily="34" charset="0"/>
                <a:buAutoNum type="arabicPeriod"/>
              </a:pPr>
              <a:endParaRPr lang="fr-FR" sz="1300" dirty="0">
                <a:latin typeface="Calibri" panose="020F0502020204030204" pitchFamily="34" charset="0"/>
              </a:endParaRPr>
            </a:p>
            <a:p>
              <a:pPr marL="228600" indent="-228600" algn="just">
                <a:spcBef>
                  <a:spcPts val="600"/>
                </a:spcBef>
                <a:buClr>
                  <a:srgbClr val="DC006B"/>
                </a:buClr>
                <a:buSzPct val="130000"/>
                <a:buFont typeface="Arial" panose="020B0604020202020204" pitchFamily="34" charset="0"/>
                <a:buAutoNum type="arabicPeriod"/>
              </a:pPr>
              <a:r>
                <a:rPr lang="fr-FR" sz="1300" b="1" dirty="0" smtClean="0">
                  <a:latin typeface="Calibri" panose="020F0502020204030204" pitchFamily="34" charset="0"/>
                </a:rPr>
                <a:t>Renforcer le film hydrolipidique</a:t>
              </a:r>
              <a:r>
                <a:rPr lang="fr-FR" sz="1300" dirty="0" smtClean="0">
                  <a:latin typeface="Calibri" panose="020F0502020204030204" pitchFamily="34" charset="0"/>
                </a:rPr>
                <a:t> pour une action immédiate sur la PIE</a:t>
              </a:r>
            </a:p>
            <a:p>
              <a:pPr marL="228600" indent="-228600" algn="just">
                <a:spcBef>
                  <a:spcPts val="600"/>
                </a:spcBef>
                <a:buClr>
                  <a:srgbClr val="DC006B"/>
                </a:buClr>
                <a:buSzPct val="130000"/>
                <a:buFont typeface="Arial" panose="020B0604020202020204" pitchFamily="34" charset="0"/>
                <a:buAutoNum type="arabicPeriod"/>
              </a:pPr>
              <a:endParaRPr lang="fr-FR" sz="1300" dirty="0">
                <a:latin typeface="Calibri" panose="020F0502020204030204" pitchFamily="34" charset="0"/>
              </a:endParaRPr>
            </a:p>
            <a:p>
              <a:pPr marL="228600" indent="-228600" algn="just">
                <a:buClr>
                  <a:srgbClr val="DC006B"/>
                </a:buClr>
                <a:buSzPct val="130000"/>
                <a:buFont typeface="Arial" panose="020B0604020202020204" pitchFamily="34" charset="0"/>
                <a:buAutoNum type="arabicPeriod"/>
              </a:pPr>
              <a:r>
                <a:rPr lang="fr-FR" sz="1300" b="1" dirty="0" smtClean="0">
                  <a:latin typeface="Calibri" panose="020F0502020204030204" pitchFamily="34" charset="0"/>
                </a:rPr>
                <a:t>Renforcer la fonction barrière de la couche cornée </a:t>
              </a:r>
              <a:r>
                <a:rPr lang="fr-FR" sz="1300" dirty="0" smtClean="0">
                  <a:latin typeface="Calibri" panose="020F0502020204030204" pitchFamily="34" charset="0"/>
                </a:rPr>
                <a:t>pour une action durable sur la PIE</a:t>
              </a:r>
            </a:p>
            <a:p>
              <a:pPr marL="228600" indent="-228600" algn="just">
                <a:buClr>
                  <a:srgbClr val="DC006B"/>
                </a:buClr>
                <a:buSzPct val="130000"/>
                <a:buFont typeface="Arial" panose="020B0604020202020204" pitchFamily="34" charset="0"/>
                <a:buAutoNum type="arabicPeriod"/>
              </a:pPr>
              <a:endParaRPr lang="fr-FR" sz="1300" dirty="0">
                <a:latin typeface="Calibri" panose="020F0502020204030204" pitchFamily="34" charset="0"/>
              </a:endParaRPr>
            </a:p>
            <a:p>
              <a:pPr marL="268288" indent="-268288" algn="just">
                <a:spcBef>
                  <a:spcPts val="600"/>
                </a:spcBef>
                <a:buClr>
                  <a:srgbClr val="DC006B"/>
                </a:buClr>
                <a:buSzPct val="130000"/>
                <a:buFont typeface="Arial" panose="020B0604020202020204" pitchFamily="34" charset="0"/>
                <a:buAutoNum type="arabicPeriod"/>
              </a:pPr>
              <a:r>
                <a:rPr lang="fr-FR" sz="1300" b="1" dirty="0" smtClean="0">
                  <a:latin typeface="Calibri" panose="020F0502020204030204" pitchFamily="34" charset="0"/>
                </a:rPr>
                <a:t>Augmenter la capacité de rétention d’eau de la peau </a:t>
              </a:r>
              <a:r>
                <a:rPr lang="fr-FR" sz="1300" dirty="0" smtClean="0">
                  <a:latin typeface="Calibri" panose="020F0502020204030204" pitchFamily="34" charset="0"/>
                </a:rPr>
                <a:t>en protégeant les réservoirs d’eau naturels: </a:t>
              </a:r>
            </a:p>
            <a:p>
              <a:pPr marL="442913" indent="-179388" algn="just">
                <a:spcBef>
                  <a:spcPts val="600"/>
                </a:spcBef>
                <a:buSzPct val="130000"/>
                <a:buFontTx/>
                <a:buChar char="-"/>
              </a:pPr>
              <a:r>
                <a:rPr lang="fr-FR" sz="1300" dirty="0" smtClean="0">
                  <a:latin typeface="Calibri" panose="020F0502020204030204" pitchFamily="34" charset="0"/>
                </a:rPr>
                <a:t>Les NMFS au niveau de l’épiderme</a:t>
              </a:r>
            </a:p>
            <a:p>
              <a:pPr marL="442913" indent="-179388" algn="just">
                <a:buSzPct val="130000"/>
                <a:buFontTx/>
                <a:buChar char="-"/>
              </a:pPr>
              <a:r>
                <a:rPr lang="fr-FR" sz="1300" dirty="0" smtClean="0">
                  <a:latin typeface="Calibri" panose="020F0502020204030204" pitchFamily="34" charset="0"/>
                </a:rPr>
                <a:t>Les GAGS au niveau du derme </a:t>
              </a:r>
            </a:p>
            <a:p>
              <a:pPr marL="0" indent="0" algn="just">
                <a:buFont typeface="Arial" panose="020B0604020202020204" pitchFamily="34" charset="0"/>
                <a:buNone/>
              </a:pPr>
              <a:endParaRPr lang="fr-FR" dirty="0" smtClean="0"/>
            </a:p>
            <a:p>
              <a:pPr marL="0" indent="0" algn="just">
                <a:buFont typeface="Arial" panose="020B0604020202020204" pitchFamily="34" charset="0"/>
                <a:buNone/>
              </a:pPr>
              <a:endParaRPr lang="fr-FR" dirty="0" smtClean="0"/>
            </a:p>
            <a:p>
              <a:pPr marL="0" indent="0" algn="just">
                <a:buFont typeface="Arial" panose="020B0604020202020204" pitchFamily="34" charset="0"/>
                <a:buNone/>
              </a:pPr>
              <a:endParaRPr lang="fr-FR" dirty="0" smtClean="0"/>
            </a:p>
            <a:p>
              <a:pPr marL="0" indent="0" algn="just">
                <a:buFont typeface="Arial" panose="020B0604020202020204" pitchFamily="34" charset="0"/>
                <a:buNone/>
              </a:pPr>
              <a:endParaRPr lang="fr-FR" dirty="0" smtClean="0"/>
            </a:p>
            <a:p>
              <a:pPr marL="0" indent="0" algn="just">
                <a:buFont typeface="Arial" panose="020B0604020202020204" pitchFamily="34" charset="0"/>
                <a:buNone/>
              </a:pPr>
              <a:endParaRPr lang="fr-FR" dirty="0" smtClean="0"/>
            </a:p>
            <a:p>
              <a:pPr marL="0" indent="0" algn="just">
                <a:buFont typeface="Arial" panose="020B0604020202020204" pitchFamily="34" charset="0"/>
                <a:buNone/>
              </a:pPr>
              <a:endParaRPr lang="fr-FR" dirty="0"/>
            </a:p>
          </p:txBody>
        </p:sp>
        <p:sp>
          <p:nvSpPr>
            <p:cNvPr id="6" name="Rectangle 5"/>
            <p:cNvSpPr/>
            <p:nvPr/>
          </p:nvSpPr>
          <p:spPr>
            <a:xfrm>
              <a:off x="7154371" y="2922310"/>
              <a:ext cx="3333717" cy="3662223"/>
            </a:xfrm>
            <a:prstGeom prst="rect">
              <a:avLst/>
            </a:prstGeom>
            <a:noFill/>
            <a:ln w="19050">
              <a:solidFill>
                <a:srgbClr val="DC006B"/>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 name="Groupe 6"/>
          <p:cNvGrpSpPr/>
          <p:nvPr/>
        </p:nvGrpSpPr>
        <p:grpSpPr>
          <a:xfrm>
            <a:off x="917748" y="2830044"/>
            <a:ext cx="5801508" cy="3538106"/>
            <a:chOff x="914397" y="3039014"/>
            <a:chExt cx="5804859" cy="4085475"/>
          </a:xfrm>
        </p:grpSpPr>
        <p:grpSp>
          <p:nvGrpSpPr>
            <p:cNvPr id="8" name="Groupe 6"/>
            <p:cNvGrpSpPr>
              <a:grpSpLocks/>
            </p:cNvGrpSpPr>
            <p:nvPr/>
          </p:nvGrpSpPr>
          <p:grpSpPr bwMode="auto">
            <a:xfrm>
              <a:off x="914397" y="3795761"/>
              <a:ext cx="5804859" cy="3328728"/>
              <a:chOff x="881985" y="2833079"/>
              <a:chExt cx="5377571" cy="2606526"/>
            </a:xfrm>
          </p:grpSpPr>
          <p:sp>
            <p:nvSpPr>
              <p:cNvPr id="11" name="Parenthèses 10"/>
              <p:cNvSpPr/>
              <p:nvPr/>
            </p:nvSpPr>
            <p:spPr>
              <a:xfrm>
                <a:off x="881986" y="3273840"/>
                <a:ext cx="1909313" cy="719846"/>
              </a:xfrm>
              <a:prstGeom prst="bracketPair">
                <a:avLst>
                  <a:gd name="adj" fmla="val 5670"/>
                </a:avLst>
              </a:prstGeom>
              <a:noFill/>
              <a:ln>
                <a:noFill/>
              </a:ln>
            </p:spPr>
            <p:style>
              <a:lnRef idx="1">
                <a:schemeClr val="accent1"/>
              </a:lnRef>
              <a:fillRef idx="0">
                <a:schemeClr val="accent1"/>
              </a:fillRef>
              <a:effectRef idx="0">
                <a:schemeClr val="accent1"/>
              </a:effectRef>
              <a:fontRef idx="minor">
                <a:schemeClr val="tx1"/>
              </a:fontRef>
            </p:style>
            <p:txBody>
              <a:bodyPr anchor="ctr"/>
              <a:lstStyle/>
              <a:p>
                <a:pPr>
                  <a:defRPr/>
                </a:pPr>
                <a:r>
                  <a:rPr lang="fr-FR" sz="1400" b="1" dirty="0">
                    <a:solidFill>
                      <a:srgbClr val="DC006B"/>
                    </a:solidFill>
                    <a:latin typeface="Calibri" panose="020F0502020204030204" pitchFamily="34" charset="0"/>
                  </a:rPr>
                  <a:t>EPIDERME</a:t>
                </a:r>
              </a:p>
              <a:p>
                <a:pPr>
                  <a:defRPr/>
                </a:pPr>
                <a:r>
                  <a:rPr lang="fr-FR" sz="1400" i="1" dirty="0">
                    <a:solidFill>
                      <a:srgbClr val="262626"/>
                    </a:solidFill>
                    <a:latin typeface="Calibri" panose="020F0502020204030204" pitchFamily="34" charset="0"/>
                  </a:rPr>
                  <a:t>composé </a:t>
                </a:r>
                <a:r>
                  <a:rPr lang="fr-FR" sz="1400" i="1" dirty="0" smtClean="0">
                    <a:solidFill>
                      <a:srgbClr val="262626"/>
                    </a:solidFill>
                    <a:latin typeface="Calibri" panose="020F0502020204030204" pitchFamily="34" charset="0"/>
                  </a:rPr>
                  <a:t>de 60% à 65% </a:t>
                </a:r>
                <a:r>
                  <a:rPr lang="fr-FR" sz="1400" i="1" dirty="0">
                    <a:solidFill>
                      <a:srgbClr val="262626"/>
                    </a:solidFill>
                    <a:latin typeface="Calibri" panose="020F0502020204030204" pitchFamily="34" charset="0"/>
                  </a:rPr>
                  <a:t>d’eau</a:t>
                </a:r>
              </a:p>
            </p:txBody>
          </p:sp>
          <p:sp>
            <p:nvSpPr>
              <p:cNvPr id="12" name="Parenthèses 11"/>
              <p:cNvSpPr/>
              <p:nvPr/>
            </p:nvSpPr>
            <p:spPr>
              <a:xfrm>
                <a:off x="881985" y="4390128"/>
                <a:ext cx="2179799" cy="719847"/>
              </a:xfrm>
              <a:prstGeom prst="bracketPair">
                <a:avLst>
                  <a:gd name="adj" fmla="val 5670"/>
                </a:avLst>
              </a:prstGeom>
              <a:noFill/>
              <a:ln>
                <a:noFill/>
              </a:ln>
            </p:spPr>
            <p:style>
              <a:lnRef idx="1">
                <a:schemeClr val="accent1"/>
              </a:lnRef>
              <a:fillRef idx="0">
                <a:schemeClr val="accent1"/>
              </a:fillRef>
              <a:effectRef idx="0">
                <a:schemeClr val="accent1"/>
              </a:effectRef>
              <a:fontRef idx="minor">
                <a:schemeClr val="tx1"/>
              </a:fontRef>
            </p:style>
            <p:txBody>
              <a:bodyPr anchor="ctr"/>
              <a:lstStyle/>
              <a:p>
                <a:pPr>
                  <a:defRPr/>
                </a:pPr>
                <a:r>
                  <a:rPr lang="fr-FR" sz="1400" b="1" dirty="0">
                    <a:solidFill>
                      <a:srgbClr val="DC006B"/>
                    </a:solidFill>
                    <a:latin typeface="Calibri" panose="020F0502020204030204" pitchFamily="34" charset="0"/>
                  </a:rPr>
                  <a:t>DERME</a:t>
                </a:r>
              </a:p>
              <a:p>
                <a:pPr>
                  <a:defRPr/>
                </a:pPr>
                <a:r>
                  <a:rPr lang="fr-FR" sz="1400" i="1" dirty="0">
                    <a:solidFill>
                      <a:srgbClr val="262626"/>
                    </a:solidFill>
                    <a:latin typeface="Calibri" panose="020F0502020204030204" pitchFamily="34" charset="0"/>
                  </a:rPr>
                  <a:t>composé </a:t>
                </a:r>
                <a:r>
                  <a:rPr lang="fr-FR" sz="1400" i="1" dirty="0" smtClean="0">
                    <a:solidFill>
                      <a:srgbClr val="262626"/>
                    </a:solidFill>
                    <a:latin typeface="Calibri" panose="020F0502020204030204" pitchFamily="34" charset="0"/>
                  </a:rPr>
                  <a:t>de 70% à</a:t>
                </a:r>
                <a:r>
                  <a:rPr lang="fr-FR" sz="1400" b="1" i="1" dirty="0" smtClean="0">
                    <a:solidFill>
                      <a:srgbClr val="262626"/>
                    </a:solidFill>
                    <a:latin typeface="Calibri" panose="020F0502020204030204" pitchFamily="34" charset="0"/>
                  </a:rPr>
                  <a:t> </a:t>
                </a:r>
                <a:r>
                  <a:rPr lang="fr-FR" sz="1400" i="1" dirty="0">
                    <a:solidFill>
                      <a:srgbClr val="262626"/>
                    </a:solidFill>
                    <a:latin typeface="Calibri" panose="020F0502020204030204" pitchFamily="34" charset="0"/>
                  </a:rPr>
                  <a:t>80% </a:t>
                </a:r>
                <a:r>
                  <a:rPr lang="fr-FR" sz="1400" i="1" dirty="0" smtClean="0">
                    <a:solidFill>
                      <a:srgbClr val="262626"/>
                    </a:solidFill>
                    <a:latin typeface="Calibri" panose="020F0502020204030204" pitchFamily="34" charset="0"/>
                  </a:rPr>
                  <a:t>d’eau</a:t>
                </a:r>
              </a:p>
              <a:p>
                <a:pPr>
                  <a:defRPr/>
                </a:pPr>
                <a:r>
                  <a:rPr lang="fr-FR" sz="1400" i="1" dirty="0" smtClean="0">
                    <a:solidFill>
                      <a:srgbClr val="262626"/>
                    </a:solidFill>
                    <a:latin typeface="Calibri" panose="020F0502020204030204" pitchFamily="34" charset="0"/>
                  </a:rPr>
                  <a:t>(réservoir d’eau de l’organisme)</a:t>
                </a:r>
                <a:endParaRPr lang="fr-FR" sz="1400" i="1" dirty="0">
                  <a:solidFill>
                    <a:srgbClr val="262626"/>
                  </a:solidFill>
                  <a:latin typeface="Calibri" panose="020F0502020204030204" pitchFamily="34" charset="0"/>
                </a:endParaRPr>
              </a:p>
            </p:txBody>
          </p:sp>
          <p:pic>
            <p:nvPicPr>
              <p:cNvPr id="13" name="Picture 23" descr="C:\Documents and Settings\atolot\Bureau\DT Framboise\peau.jpg"/>
              <p:cNvPicPr>
                <a:picLocks noChangeAspect="1" noChangeArrowheads="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174683" y="2833079"/>
                <a:ext cx="3084873" cy="26065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9" name="Parenthèses 8"/>
            <p:cNvSpPr/>
            <p:nvPr/>
          </p:nvSpPr>
          <p:spPr bwMode="auto">
            <a:xfrm>
              <a:off x="4757962" y="3039014"/>
              <a:ext cx="1907777" cy="919297"/>
            </a:xfrm>
            <a:prstGeom prst="bracketPair">
              <a:avLst>
                <a:gd name="adj" fmla="val 5670"/>
              </a:avLst>
            </a:prstGeom>
            <a:noFill/>
            <a:ln>
              <a:noFill/>
            </a:ln>
          </p:spPr>
          <p:style>
            <a:lnRef idx="1">
              <a:schemeClr val="accent1"/>
            </a:lnRef>
            <a:fillRef idx="0">
              <a:schemeClr val="accent1"/>
            </a:fillRef>
            <a:effectRef idx="0">
              <a:schemeClr val="accent1"/>
            </a:effectRef>
            <a:fontRef idx="minor">
              <a:schemeClr val="tx1"/>
            </a:fontRef>
          </p:style>
          <p:txBody>
            <a:bodyPr anchor="ctr"/>
            <a:lstStyle/>
            <a:p>
              <a:pPr algn="r">
                <a:defRPr/>
              </a:pPr>
              <a:r>
                <a:rPr lang="fr-FR" sz="1400" b="1" dirty="0" smtClean="0">
                  <a:solidFill>
                    <a:srgbClr val="DC006B"/>
                  </a:solidFill>
                  <a:latin typeface="Calibri" panose="020F0502020204030204" pitchFamily="34" charset="0"/>
                </a:rPr>
                <a:t>FILM HYDROLIPIDIQUE</a:t>
              </a:r>
              <a:endParaRPr lang="fr-FR" sz="1400" b="1" dirty="0">
                <a:solidFill>
                  <a:srgbClr val="DC006B"/>
                </a:solidFill>
                <a:latin typeface="Calibri" panose="020F0502020204030204" pitchFamily="34" charset="0"/>
              </a:endParaRPr>
            </a:p>
            <a:p>
              <a:pPr algn="r">
                <a:defRPr/>
              </a:pPr>
              <a:r>
                <a:rPr lang="fr-FR" sz="1400" i="1" dirty="0" smtClean="0">
                  <a:solidFill>
                    <a:srgbClr val="262626"/>
                  </a:solidFill>
                  <a:latin typeface="Calibri" panose="020F0502020204030204" pitchFamily="34" charset="0"/>
                </a:rPr>
                <a:t>Eau + lipides + sébum</a:t>
              </a:r>
              <a:endParaRPr lang="fr-FR" sz="1400" i="1" dirty="0">
                <a:solidFill>
                  <a:srgbClr val="262626"/>
                </a:solidFill>
                <a:latin typeface="Calibri" panose="020F0502020204030204" pitchFamily="34" charset="0"/>
              </a:endParaRPr>
            </a:p>
          </p:txBody>
        </p:sp>
        <p:sp>
          <p:nvSpPr>
            <p:cNvPr id="10" name="Parenthèses 9"/>
            <p:cNvSpPr/>
            <p:nvPr/>
          </p:nvSpPr>
          <p:spPr bwMode="auto">
            <a:xfrm>
              <a:off x="914398" y="3222958"/>
              <a:ext cx="1907777" cy="919297"/>
            </a:xfrm>
            <a:prstGeom prst="bracketPair">
              <a:avLst>
                <a:gd name="adj" fmla="val 5670"/>
              </a:avLst>
            </a:prstGeom>
            <a:noFill/>
            <a:ln>
              <a:noFill/>
            </a:ln>
          </p:spPr>
          <p:style>
            <a:lnRef idx="1">
              <a:schemeClr val="accent1"/>
            </a:lnRef>
            <a:fillRef idx="0">
              <a:schemeClr val="accent1"/>
            </a:fillRef>
            <a:effectRef idx="0">
              <a:schemeClr val="accent1"/>
            </a:effectRef>
            <a:fontRef idx="minor">
              <a:schemeClr val="tx1"/>
            </a:fontRef>
          </p:style>
          <p:txBody>
            <a:bodyPr anchor="ctr"/>
            <a:lstStyle/>
            <a:p>
              <a:pPr>
                <a:defRPr/>
              </a:pPr>
              <a:r>
                <a:rPr lang="fr-FR" sz="1400" b="1" dirty="0" smtClean="0">
                  <a:solidFill>
                    <a:srgbClr val="DC006B"/>
                  </a:solidFill>
                  <a:latin typeface="Calibri" panose="020F0502020204030204" pitchFamily="34" charset="0"/>
                </a:rPr>
                <a:t>COUCHE CORNÉE</a:t>
              </a:r>
            </a:p>
            <a:p>
              <a:pPr>
                <a:defRPr/>
              </a:pPr>
              <a:r>
                <a:rPr lang="fr-FR" sz="1400" i="1" dirty="0" smtClean="0">
                  <a:solidFill>
                    <a:srgbClr val="262626"/>
                  </a:solidFill>
                  <a:latin typeface="Calibri" panose="020F0502020204030204" pitchFamily="34" charset="0"/>
                </a:rPr>
                <a:t>composée de 15% d’eau</a:t>
              </a:r>
              <a:endParaRPr lang="fr-FR" sz="1400" i="1" dirty="0">
                <a:solidFill>
                  <a:srgbClr val="262626"/>
                </a:solidFill>
                <a:latin typeface="Calibri" panose="020F0502020204030204" pitchFamily="34" charset="0"/>
              </a:endParaRPr>
            </a:p>
          </p:txBody>
        </p:sp>
      </p:grpSp>
      <p:cxnSp>
        <p:nvCxnSpPr>
          <p:cNvPr id="14" name="Connecteur droit avec flèche 13"/>
          <p:cNvCxnSpPr/>
          <p:nvPr/>
        </p:nvCxnSpPr>
        <p:spPr>
          <a:xfrm>
            <a:off x="2414370" y="3411472"/>
            <a:ext cx="1129975" cy="660510"/>
          </a:xfrm>
          <a:prstGeom prst="straightConnector1">
            <a:avLst/>
          </a:prstGeom>
          <a:ln>
            <a:solidFill>
              <a:srgbClr val="DC006B"/>
            </a:solidFill>
            <a:tailEnd type="triangle"/>
          </a:ln>
        </p:spPr>
        <p:style>
          <a:lnRef idx="1">
            <a:schemeClr val="accent1"/>
          </a:lnRef>
          <a:fillRef idx="0">
            <a:schemeClr val="accent1"/>
          </a:fillRef>
          <a:effectRef idx="0">
            <a:schemeClr val="accent1"/>
          </a:effectRef>
          <a:fontRef idx="minor">
            <a:schemeClr val="tx1"/>
          </a:fontRef>
        </p:style>
      </p:cxnSp>
      <p:cxnSp>
        <p:nvCxnSpPr>
          <p:cNvPr id="15" name="Connecteur droit avec flèche 14"/>
          <p:cNvCxnSpPr/>
          <p:nvPr/>
        </p:nvCxnSpPr>
        <p:spPr>
          <a:xfrm flipH="1">
            <a:off x="4314217" y="3178964"/>
            <a:ext cx="479841" cy="473326"/>
          </a:xfrm>
          <a:prstGeom prst="straightConnector1">
            <a:avLst/>
          </a:prstGeom>
          <a:ln>
            <a:solidFill>
              <a:srgbClr val="DC006B"/>
            </a:solidFill>
            <a:tailEnd type="triangle"/>
          </a:ln>
        </p:spPr>
        <p:style>
          <a:lnRef idx="1">
            <a:schemeClr val="accent1"/>
          </a:lnRef>
          <a:fillRef idx="0">
            <a:schemeClr val="accent1"/>
          </a:fillRef>
          <a:effectRef idx="0">
            <a:schemeClr val="accent1"/>
          </a:effectRef>
          <a:fontRef idx="minor">
            <a:schemeClr val="tx1"/>
          </a:fontRef>
        </p:style>
      </p:cxnSp>
      <p:sp>
        <p:nvSpPr>
          <p:cNvPr id="16" name="Parenthèse ouvrante 15"/>
          <p:cNvSpPr/>
          <p:nvPr/>
        </p:nvSpPr>
        <p:spPr>
          <a:xfrm>
            <a:off x="3202363" y="3927290"/>
            <a:ext cx="125558" cy="1197424"/>
          </a:xfrm>
          <a:prstGeom prst="leftBracket">
            <a:avLst/>
          </a:prstGeom>
          <a:ln>
            <a:solidFill>
              <a:srgbClr val="DC00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7" name="Parenthèse ouvrante 16"/>
          <p:cNvSpPr/>
          <p:nvPr/>
        </p:nvSpPr>
        <p:spPr>
          <a:xfrm>
            <a:off x="3196561" y="5124714"/>
            <a:ext cx="72829" cy="1243436"/>
          </a:xfrm>
          <a:prstGeom prst="leftBracket">
            <a:avLst/>
          </a:prstGeom>
          <a:ln>
            <a:solidFill>
              <a:srgbClr val="DC00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8" name="Forme libre 17"/>
          <p:cNvSpPr/>
          <p:nvPr/>
        </p:nvSpPr>
        <p:spPr>
          <a:xfrm>
            <a:off x="3425363" y="3690371"/>
            <a:ext cx="3129699" cy="248952"/>
          </a:xfrm>
          <a:custGeom>
            <a:avLst/>
            <a:gdLst>
              <a:gd name="connsiteX0" fmla="*/ 0 w 3129699"/>
              <a:gd name="connsiteY0" fmla="*/ 248952 h 248952"/>
              <a:gd name="connsiteX1" fmla="*/ 348792 w 3129699"/>
              <a:gd name="connsiteY1" fmla="*/ 145257 h 248952"/>
              <a:gd name="connsiteX2" fmla="*/ 735291 w 3129699"/>
              <a:gd name="connsiteY2" fmla="*/ 22709 h 248952"/>
              <a:gd name="connsiteX3" fmla="*/ 1159497 w 3129699"/>
              <a:gd name="connsiteY3" fmla="*/ 3855 h 248952"/>
              <a:gd name="connsiteX4" fmla="*/ 1753385 w 3129699"/>
              <a:gd name="connsiteY4" fmla="*/ 69843 h 248952"/>
              <a:gd name="connsiteX5" fmla="*/ 2526383 w 3129699"/>
              <a:gd name="connsiteY5" fmla="*/ 98123 h 248952"/>
              <a:gd name="connsiteX6" fmla="*/ 3129699 w 3129699"/>
              <a:gd name="connsiteY6" fmla="*/ 69843 h 248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29699" h="248952">
                <a:moveTo>
                  <a:pt x="0" y="248952"/>
                </a:moveTo>
                <a:lnTo>
                  <a:pt x="348792" y="145257"/>
                </a:lnTo>
                <a:cubicBezTo>
                  <a:pt x="471340" y="107550"/>
                  <a:pt x="600173" y="46276"/>
                  <a:pt x="735291" y="22709"/>
                </a:cubicBezTo>
                <a:cubicBezTo>
                  <a:pt x="870409" y="-858"/>
                  <a:pt x="989815" y="-4001"/>
                  <a:pt x="1159497" y="3855"/>
                </a:cubicBezTo>
                <a:cubicBezTo>
                  <a:pt x="1329179" y="11711"/>
                  <a:pt x="1525571" y="54132"/>
                  <a:pt x="1753385" y="69843"/>
                </a:cubicBezTo>
                <a:cubicBezTo>
                  <a:pt x="1981199" y="85554"/>
                  <a:pt x="2296997" y="98123"/>
                  <a:pt x="2526383" y="98123"/>
                </a:cubicBezTo>
                <a:cubicBezTo>
                  <a:pt x="2755769" y="98123"/>
                  <a:pt x="2942734" y="83983"/>
                  <a:pt x="3129699" y="69843"/>
                </a:cubicBezTo>
              </a:path>
            </a:pathLst>
          </a:custGeom>
          <a:noFill/>
          <a:ln w="12700">
            <a:solidFill>
              <a:srgbClr val="DC00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re 1"/>
          <p:cNvSpPr txBox="1">
            <a:spLocks/>
          </p:cNvSpPr>
          <p:nvPr/>
        </p:nvSpPr>
        <p:spPr>
          <a:xfrm>
            <a:off x="2127565" y="772162"/>
            <a:ext cx="4547479" cy="502948"/>
          </a:xfrm>
          <a:prstGeom prst="rect">
            <a:avLst/>
          </a:prstGeom>
        </p:spPr>
        <p:txBody>
          <a:bodyPr vert="horz" lIns="99569" tIns="49785" rIns="99569" bIns="49785" rtlCol="0" anchor="t">
            <a:norm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r>
              <a:rPr lang="fr-FR" sz="1600" dirty="0" smtClean="0">
                <a:solidFill>
                  <a:srgbClr val="DC006B"/>
                </a:solidFill>
                <a:latin typeface="Calibri" panose="020F0502020204030204" pitchFamily="34" charset="0"/>
              </a:rPr>
              <a:t>UN PHÉNOMÈNE NATUREL</a:t>
            </a:r>
            <a:endParaRPr lang="fr-FR" sz="1600" dirty="0">
              <a:solidFill>
                <a:srgbClr val="DC006B"/>
              </a:solidFill>
              <a:latin typeface="Calibri" panose="020F0502020204030204" pitchFamily="34" charset="0"/>
            </a:endParaRPr>
          </a:p>
        </p:txBody>
      </p:sp>
    </p:spTree>
    <p:extLst>
      <p:ext uri="{BB962C8B-B14F-4D97-AF65-F5344CB8AC3E}">
        <p14:creationId xmlns:p14="http://schemas.microsoft.com/office/powerpoint/2010/main" val="896905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5"/>
          <p:cNvSpPr txBox="1">
            <a:spLocks/>
          </p:cNvSpPr>
          <p:nvPr/>
        </p:nvSpPr>
        <p:spPr>
          <a:xfrm>
            <a:off x="993539" y="1407293"/>
            <a:ext cx="5681504" cy="1591767"/>
          </a:xfrm>
          <a:prstGeom prst="rect">
            <a:avLst/>
          </a:prstGeom>
        </p:spPr>
        <p:txBody>
          <a:bodyPr>
            <a:normAutofit/>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spcBef>
                <a:spcPts val="0"/>
              </a:spcBef>
              <a:buClr>
                <a:srgbClr val="DC006B"/>
              </a:buClr>
              <a:buFontTx/>
              <a:buNone/>
            </a:pPr>
            <a:r>
              <a:rPr lang="fr-FR" sz="1400" kern="0" dirty="0" smtClean="0">
                <a:latin typeface="Calibri" panose="020F0502020204030204" pitchFamily="34" charset="0"/>
              </a:rPr>
              <a:t>Un soin cabine et </a:t>
            </a:r>
            <a:r>
              <a:rPr lang="fr-FR" sz="1400" b="1" kern="0" dirty="0" smtClean="0">
                <a:latin typeface="Calibri" panose="020F0502020204030204" pitchFamily="34" charset="0"/>
              </a:rPr>
              <a:t>des formules efficaces gorgées d’actifs puissants</a:t>
            </a:r>
            <a:r>
              <a:rPr lang="fr-FR" sz="1400" kern="0" dirty="0" smtClean="0">
                <a:latin typeface="Calibri" panose="020F0502020204030204" pitchFamily="34" charset="0"/>
              </a:rPr>
              <a:t> d’origine naturelle pour :</a:t>
            </a:r>
          </a:p>
          <a:p>
            <a:pPr marL="0" indent="0">
              <a:spcBef>
                <a:spcPts val="0"/>
              </a:spcBef>
              <a:buClr>
                <a:srgbClr val="DC006B"/>
              </a:buClr>
              <a:buFontTx/>
              <a:buNone/>
            </a:pPr>
            <a:endParaRPr lang="fr-FR" sz="1400" kern="0" dirty="0" smtClean="0">
              <a:latin typeface="Calibri" panose="020F0502020204030204" pitchFamily="34" charset="0"/>
            </a:endParaRPr>
          </a:p>
          <a:p>
            <a:pPr>
              <a:spcBef>
                <a:spcPts val="0"/>
              </a:spcBef>
              <a:buClr>
                <a:srgbClr val="DC006B"/>
              </a:buClr>
              <a:buFont typeface="Calibri" panose="020F0502020204030204" pitchFamily="34" charset="0"/>
              <a:buChar char="+"/>
            </a:pPr>
            <a:r>
              <a:rPr lang="fr-FR" sz="1400" kern="0" dirty="0" smtClean="0">
                <a:solidFill>
                  <a:srgbClr val="262626"/>
                </a:solidFill>
                <a:latin typeface="Calibri" panose="020F0502020204030204" pitchFamily="34" charset="0"/>
              </a:rPr>
              <a:t>CIBLER  la barrière cutanée </a:t>
            </a:r>
          </a:p>
          <a:p>
            <a:pPr>
              <a:buClr>
                <a:srgbClr val="DC006B"/>
              </a:buClr>
              <a:buFont typeface="Calibri" panose="020F0502020204030204" pitchFamily="34" charset="0"/>
              <a:buChar char="+"/>
            </a:pPr>
            <a:r>
              <a:rPr lang="fr-FR" sz="1400" kern="0" dirty="0" smtClean="0">
                <a:solidFill>
                  <a:srgbClr val="262626"/>
                </a:solidFill>
                <a:latin typeface="Calibri" panose="020F0502020204030204" pitchFamily="34" charset="0"/>
              </a:rPr>
              <a:t>AMÉLIORER les réserves en eau de la peau </a:t>
            </a:r>
          </a:p>
          <a:p>
            <a:pPr>
              <a:buClr>
                <a:srgbClr val="DC006B"/>
              </a:buClr>
              <a:buFont typeface="Calibri" panose="020F0502020204030204" pitchFamily="34" charset="0"/>
              <a:buChar char="+"/>
            </a:pPr>
            <a:r>
              <a:rPr lang="fr-FR" sz="1400" kern="0" dirty="0" smtClean="0">
                <a:solidFill>
                  <a:srgbClr val="262626"/>
                </a:solidFill>
                <a:latin typeface="Calibri" panose="020F0502020204030204" pitchFamily="34" charset="0"/>
              </a:rPr>
              <a:t>DIMINUER la Perte Insensible en Eau</a:t>
            </a:r>
          </a:p>
          <a:p>
            <a:endParaRPr lang="fr-FR" kern="0" dirty="0"/>
          </a:p>
        </p:txBody>
      </p:sp>
      <p:sp>
        <p:nvSpPr>
          <p:cNvPr id="40" name="Rectangle 39"/>
          <p:cNvSpPr/>
          <p:nvPr/>
        </p:nvSpPr>
        <p:spPr bwMode="auto">
          <a:xfrm>
            <a:off x="1855292" y="3492502"/>
            <a:ext cx="3443183" cy="330336"/>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r>
              <a:rPr lang="fr-FR" sz="1800" dirty="0" smtClean="0">
                <a:solidFill>
                  <a:srgbClr val="DC006B"/>
                </a:solidFill>
                <a:latin typeface="Calibri" panose="020F0502020204030204" pitchFamily="34" charset="0"/>
                <a:cs typeface="Arial" panose="020B0604020202020204" pitchFamily="34" charset="0"/>
              </a:rPr>
              <a:t>NOS 4 EXTRAITS DE FRAMBOISE</a:t>
            </a:r>
            <a:endParaRPr lang="en-US" sz="1800" dirty="0">
              <a:solidFill>
                <a:srgbClr val="DC006B"/>
              </a:solidFill>
              <a:latin typeface="Calibri" panose="020F0502020204030204" pitchFamily="34" charset="0"/>
              <a:cs typeface="Arial" panose="020B0604020202020204" pitchFamily="34" charset="0"/>
            </a:endParaRPr>
          </a:p>
        </p:txBody>
      </p:sp>
      <p:pic>
        <p:nvPicPr>
          <p:cNvPr id="45" name="Picture 3" descr="P:\LCL\MARKETING\2. Dr RENAUD\3. IMAGES\5. PLANTES\Actifs clés\3. carrés\Framboise3.jpg"/>
          <p:cNvPicPr>
            <a:picLocks noChangeAspect="1" noChangeArrowheads="1"/>
          </p:cNvPicPr>
          <p:nvPr/>
        </p:nvPicPr>
        <p:blipFill>
          <a:blip r:embed="rId2" cstate="print"/>
          <a:srcRect/>
          <a:stretch>
            <a:fillRect/>
          </a:stretch>
        </p:blipFill>
        <p:spPr bwMode="auto">
          <a:xfrm>
            <a:off x="982744" y="4314032"/>
            <a:ext cx="613014" cy="613014"/>
          </a:xfrm>
          <a:prstGeom prst="rect">
            <a:avLst/>
          </a:prstGeom>
          <a:noFill/>
          <a:ln w="9525">
            <a:noFill/>
            <a:miter lim="800000"/>
            <a:headEnd/>
            <a:tailEnd/>
          </a:ln>
        </p:spPr>
      </p:pic>
      <p:sp>
        <p:nvSpPr>
          <p:cNvPr id="46" name="Titre 1"/>
          <p:cNvSpPr txBox="1">
            <a:spLocks/>
          </p:cNvSpPr>
          <p:nvPr/>
        </p:nvSpPr>
        <p:spPr>
          <a:xfrm>
            <a:off x="1757756" y="4088438"/>
            <a:ext cx="4917287" cy="1001066"/>
          </a:xfrm>
          <a:prstGeom prst="rect">
            <a:avLst/>
          </a:prstGeom>
        </p:spPr>
        <p:txBody>
          <a:bodyPr vert="horz" lIns="99569" tIns="49785" rIns="99569" bIns="49785" rtlCol="0" anchor="t">
            <a:no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algn="just">
              <a:spcBef>
                <a:spcPts val="600"/>
              </a:spcBef>
            </a:pPr>
            <a:r>
              <a:rPr lang="fr-FR" sz="1400" dirty="0" smtClean="0">
                <a:solidFill>
                  <a:srgbClr val="262626"/>
                </a:solidFill>
                <a:latin typeface="Calibri" panose="020F0502020204030204" pitchFamily="34" charset="0"/>
              </a:rPr>
              <a:t>HYDRATATION RAFRAÎCHISSANTE</a:t>
            </a:r>
          </a:p>
          <a:p>
            <a:pPr algn="just">
              <a:spcBef>
                <a:spcPts val="600"/>
              </a:spcBef>
            </a:pPr>
            <a:r>
              <a:rPr lang="fr-FR" sz="1400" dirty="0" smtClean="0">
                <a:solidFill>
                  <a:srgbClr val="DC006B"/>
                </a:solidFill>
                <a:latin typeface="Calibri" panose="020F0502020204030204" pitchFamily="34" charset="0"/>
              </a:rPr>
              <a:t>Extrait de framboise Bio</a:t>
            </a:r>
          </a:p>
          <a:p>
            <a:pPr algn="just"/>
            <a:r>
              <a:rPr lang="fr-FR" sz="1400" dirty="0" smtClean="0">
                <a:solidFill>
                  <a:srgbClr val="414141"/>
                </a:solidFill>
                <a:latin typeface="Calibri" panose="020F0502020204030204" pitchFamily="34" charset="0"/>
              </a:rPr>
              <a:t>Extrêmement riche en eau, glucides et minéraux, la framboise rafraîchit la peau </a:t>
            </a:r>
            <a:endParaRPr lang="fr-FR" sz="1400" dirty="0">
              <a:solidFill>
                <a:srgbClr val="414141"/>
              </a:solidFill>
              <a:latin typeface="Calibri" panose="020F0502020204030204" pitchFamily="34" charset="0"/>
            </a:endParaRPr>
          </a:p>
        </p:txBody>
      </p:sp>
      <p:pic>
        <p:nvPicPr>
          <p:cNvPr id="47" name="Picture 33" descr="P:\LCL\MARKETING\2. Dr RENAUD\3. IMAGES\5. PLANTES\3. autres\framboise beurre.jpg"/>
          <p:cNvPicPr>
            <a:picLocks noChangeAspect="1" noChangeArrowheads="1"/>
          </p:cNvPicPr>
          <p:nvPr/>
        </p:nvPicPr>
        <p:blipFill>
          <a:blip r:embed="rId3">
            <a:extLst>
              <a:ext uri="{28A0092B-C50C-407E-A947-70E740481C1C}">
                <a14:useLocalDpi xmlns:a14="http://schemas.microsoft.com/office/drawing/2010/main" val="0"/>
              </a:ext>
            </a:extLst>
          </a:blip>
          <a:srcRect l="41211" t="33887" r="41211" b="44141"/>
          <a:stretch>
            <a:fillRect/>
          </a:stretch>
        </p:blipFill>
        <p:spPr bwMode="auto">
          <a:xfrm>
            <a:off x="997904" y="6791636"/>
            <a:ext cx="602217" cy="6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Titre 1"/>
          <p:cNvSpPr txBox="1">
            <a:spLocks/>
          </p:cNvSpPr>
          <p:nvPr/>
        </p:nvSpPr>
        <p:spPr>
          <a:xfrm>
            <a:off x="1824187" y="6580583"/>
            <a:ext cx="4850856" cy="1033969"/>
          </a:xfrm>
          <a:prstGeom prst="rect">
            <a:avLst/>
          </a:prstGeom>
        </p:spPr>
        <p:txBody>
          <a:bodyPr vert="horz" lIns="99569" tIns="49785" rIns="99569" bIns="49785" rtlCol="0" anchor="t">
            <a:no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algn="l">
              <a:spcBef>
                <a:spcPts val="600"/>
              </a:spcBef>
            </a:pPr>
            <a:r>
              <a:rPr lang="fr-FR" sz="1400" dirty="0" smtClean="0">
                <a:solidFill>
                  <a:srgbClr val="262626"/>
                </a:solidFill>
                <a:latin typeface="Calibri" panose="020F0502020204030204" pitchFamily="34" charset="0"/>
              </a:rPr>
              <a:t>ACTION ANTI-RADICALAIRE</a:t>
            </a:r>
          </a:p>
          <a:p>
            <a:pPr algn="l">
              <a:spcBef>
                <a:spcPts val="600"/>
              </a:spcBef>
            </a:pPr>
            <a:r>
              <a:rPr lang="fr-FR" sz="1400" dirty="0" smtClean="0">
                <a:solidFill>
                  <a:srgbClr val="DC006B"/>
                </a:solidFill>
                <a:latin typeface="Calibri" panose="020F0502020204030204" pitchFamily="34" charset="0"/>
              </a:rPr>
              <a:t>Huile de pépins de framboise</a:t>
            </a:r>
          </a:p>
          <a:p>
            <a:pPr algn="l"/>
            <a:r>
              <a:rPr lang="fr-FR" sz="1400" dirty="0" smtClean="0">
                <a:solidFill>
                  <a:srgbClr val="414141"/>
                </a:solidFill>
                <a:latin typeface="Calibri" panose="020F0502020204030204" pitchFamily="34" charset="0"/>
              </a:rPr>
              <a:t>Très riche en Vitamine E, elle combat les radicaux libres et assure la défense de la peau contre l’oxydation</a:t>
            </a:r>
            <a:endParaRPr lang="fr-FR" sz="1400" dirty="0">
              <a:solidFill>
                <a:srgbClr val="414141"/>
              </a:solidFill>
              <a:latin typeface="Calibri" panose="020F0502020204030204" pitchFamily="34" charset="0"/>
            </a:endParaRPr>
          </a:p>
        </p:txBody>
      </p:sp>
      <p:pic>
        <p:nvPicPr>
          <p:cNvPr id="49" name="Picture 1" descr="P:\LCL\MARKETING\2. Dr RENAUD\3. IMAGES\5. PLANTES\framboise oméga 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3538" y="5540803"/>
            <a:ext cx="602220" cy="613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 name="Titre 1"/>
          <p:cNvSpPr txBox="1">
            <a:spLocks/>
          </p:cNvSpPr>
          <p:nvPr/>
        </p:nvSpPr>
        <p:spPr>
          <a:xfrm>
            <a:off x="1824187" y="5326640"/>
            <a:ext cx="4850856" cy="1001066"/>
          </a:xfrm>
          <a:prstGeom prst="rect">
            <a:avLst/>
          </a:prstGeom>
        </p:spPr>
        <p:txBody>
          <a:bodyPr vert="horz" lIns="99569" tIns="49785" rIns="99569" bIns="49785" rtlCol="0" anchor="t">
            <a:no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algn="just">
              <a:spcBef>
                <a:spcPts val="600"/>
              </a:spcBef>
            </a:pPr>
            <a:r>
              <a:rPr lang="fr-FR" sz="1400" dirty="0" smtClean="0">
                <a:solidFill>
                  <a:srgbClr val="262626"/>
                </a:solidFill>
                <a:latin typeface="Calibri" panose="020F0502020204030204" pitchFamily="34" charset="0"/>
              </a:rPr>
              <a:t>MAINTIEN DE L’HYDRATATION</a:t>
            </a:r>
          </a:p>
          <a:p>
            <a:pPr algn="just">
              <a:spcBef>
                <a:spcPts val="600"/>
              </a:spcBef>
            </a:pPr>
            <a:r>
              <a:rPr lang="fr-FR" sz="1400" dirty="0" smtClean="0">
                <a:solidFill>
                  <a:srgbClr val="DC006B"/>
                </a:solidFill>
                <a:latin typeface="Calibri" panose="020F0502020204030204" pitchFamily="34" charset="0"/>
              </a:rPr>
              <a:t>Omégas 3 et 6 de Framboise</a:t>
            </a:r>
          </a:p>
          <a:p>
            <a:pPr algn="just"/>
            <a:r>
              <a:rPr lang="fr-FR" sz="1400" dirty="0" smtClean="0">
                <a:solidFill>
                  <a:srgbClr val="414141"/>
                </a:solidFill>
                <a:latin typeface="Calibri" panose="020F0502020204030204" pitchFamily="34" charset="0"/>
              </a:rPr>
              <a:t>Grâce à une structure similaire à celles des éléments essentiels de la barrière cutanée</a:t>
            </a:r>
            <a:endParaRPr lang="fr-FR" sz="1400" dirty="0">
              <a:solidFill>
                <a:srgbClr val="414141"/>
              </a:solidFill>
              <a:latin typeface="Calibri" panose="020F0502020204030204" pitchFamily="34" charset="0"/>
            </a:endParaRPr>
          </a:p>
        </p:txBody>
      </p:sp>
      <p:pic>
        <p:nvPicPr>
          <p:cNvPr id="51" name="Picture 33" descr="P:\LCL\MARKETING\2. Dr RENAUD\3. IMAGES\5. PLANTES\3. autres\framboise beurre2.jpg"/>
          <p:cNvPicPr>
            <a:picLocks noChangeAspect="1" noChangeArrowheads="1"/>
          </p:cNvPicPr>
          <p:nvPr/>
        </p:nvPicPr>
        <p:blipFill>
          <a:blip r:embed="rId5">
            <a:extLst>
              <a:ext uri="{28A0092B-C50C-407E-A947-70E740481C1C}">
                <a14:useLocalDpi xmlns:a14="http://schemas.microsoft.com/office/drawing/2010/main" val="0"/>
              </a:ext>
            </a:extLst>
          </a:blip>
          <a:srcRect l="22534" r="19238" b="11949"/>
          <a:stretch>
            <a:fillRect/>
          </a:stretch>
        </p:blipFill>
        <p:spPr bwMode="auto">
          <a:xfrm>
            <a:off x="982744" y="8027070"/>
            <a:ext cx="613014" cy="624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 name="Titre 1"/>
          <p:cNvSpPr txBox="1">
            <a:spLocks/>
          </p:cNvSpPr>
          <p:nvPr/>
        </p:nvSpPr>
        <p:spPr>
          <a:xfrm>
            <a:off x="1757757" y="7925987"/>
            <a:ext cx="4917286" cy="1001066"/>
          </a:xfrm>
          <a:prstGeom prst="rect">
            <a:avLst/>
          </a:prstGeom>
        </p:spPr>
        <p:txBody>
          <a:bodyPr vert="horz" lIns="99569" tIns="49785" rIns="99569" bIns="49785" rtlCol="0" anchor="t">
            <a:no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pPr algn="l">
              <a:spcBef>
                <a:spcPts val="600"/>
              </a:spcBef>
            </a:pPr>
            <a:r>
              <a:rPr lang="fr-FR" sz="1400" dirty="0" smtClean="0">
                <a:solidFill>
                  <a:srgbClr val="262626"/>
                </a:solidFill>
                <a:latin typeface="Calibri" panose="020F0502020204030204" pitchFamily="34" charset="0"/>
              </a:rPr>
              <a:t>CONFORT ET SOUPLESSE</a:t>
            </a:r>
          </a:p>
          <a:p>
            <a:pPr algn="l">
              <a:spcBef>
                <a:spcPts val="600"/>
              </a:spcBef>
            </a:pPr>
            <a:r>
              <a:rPr lang="fr-FR" sz="1400" dirty="0" smtClean="0">
                <a:solidFill>
                  <a:srgbClr val="DC006B"/>
                </a:solidFill>
                <a:latin typeface="Calibri" panose="020F0502020204030204" pitchFamily="34" charset="0"/>
              </a:rPr>
              <a:t>Beurre de framboise </a:t>
            </a:r>
          </a:p>
          <a:p>
            <a:pPr algn="l"/>
            <a:r>
              <a:rPr lang="fr-FR" sz="1400" dirty="0" smtClean="0">
                <a:solidFill>
                  <a:srgbClr val="414141"/>
                </a:solidFill>
                <a:latin typeface="Calibri" panose="020F0502020204030204" pitchFamily="34" charset="0"/>
              </a:rPr>
              <a:t>Reconnu pour ses propriétés nourrissantes, il apporte les lipides nécessaires à la peau</a:t>
            </a:r>
            <a:endParaRPr lang="fr-FR" sz="1400" dirty="0">
              <a:solidFill>
                <a:srgbClr val="414141"/>
              </a:solidFill>
              <a:latin typeface="Calibri" panose="020F0502020204030204" pitchFamily="34" charset="0"/>
            </a:endParaRPr>
          </a:p>
        </p:txBody>
      </p:sp>
      <p:sp>
        <p:nvSpPr>
          <p:cNvPr id="15" name="Titre 1"/>
          <p:cNvSpPr txBox="1">
            <a:spLocks/>
          </p:cNvSpPr>
          <p:nvPr/>
        </p:nvSpPr>
        <p:spPr>
          <a:xfrm>
            <a:off x="818153" y="195696"/>
            <a:ext cx="5856891" cy="5965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r"/>
            <a:r>
              <a:rPr lang="fr-FR" sz="2000" kern="0" dirty="0" smtClean="0">
                <a:solidFill>
                  <a:schemeClr val="tx1">
                    <a:lumMod val="75000"/>
                    <a:lumOff val="25000"/>
                  </a:schemeClr>
                </a:solidFill>
                <a:latin typeface="Calibri" panose="020F0502020204030204" pitchFamily="34" charset="0"/>
              </a:rPr>
              <a:t>LA RÉPONSE DOCTEUR RENAUD</a:t>
            </a:r>
            <a:endParaRPr lang="fr-FR" sz="2000" kern="0" dirty="0">
              <a:solidFill>
                <a:schemeClr val="tx1">
                  <a:lumMod val="75000"/>
                  <a:lumOff val="25000"/>
                </a:schemeClr>
              </a:solidFill>
              <a:latin typeface="Calibri" panose="020F0502020204030204" pitchFamily="34" charset="0"/>
            </a:endParaRPr>
          </a:p>
        </p:txBody>
      </p:sp>
      <p:sp>
        <p:nvSpPr>
          <p:cNvPr id="16" name="Titre 1"/>
          <p:cNvSpPr txBox="1">
            <a:spLocks/>
          </p:cNvSpPr>
          <p:nvPr/>
        </p:nvSpPr>
        <p:spPr>
          <a:xfrm>
            <a:off x="2127565" y="772162"/>
            <a:ext cx="4547479" cy="502948"/>
          </a:xfrm>
          <a:prstGeom prst="rect">
            <a:avLst/>
          </a:prstGeom>
        </p:spPr>
        <p:txBody>
          <a:bodyPr vert="horz" lIns="99569" tIns="49785" rIns="99569" bIns="49785" rtlCol="0" anchor="t">
            <a:norm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r>
              <a:rPr lang="fr-FR" sz="1600" dirty="0" smtClean="0">
                <a:solidFill>
                  <a:srgbClr val="DC006B"/>
                </a:solidFill>
                <a:latin typeface="Calibri" panose="020F0502020204030204" pitchFamily="34" charset="0"/>
              </a:rPr>
              <a:t>LES SOINS HYDRATANTS FRAMBOISE</a:t>
            </a:r>
            <a:endParaRPr lang="fr-FR" sz="1600" dirty="0">
              <a:solidFill>
                <a:srgbClr val="DC006B"/>
              </a:solidFill>
              <a:latin typeface="Calibri" panose="020F0502020204030204" pitchFamily="34" charset="0"/>
            </a:endParaRPr>
          </a:p>
        </p:txBody>
      </p:sp>
      <p:grpSp>
        <p:nvGrpSpPr>
          <p:cNvPr id="37" name="Groupe 36"/>
          <p:cNvGrpSpPr/>
          <p:nvPr/>
        </p:nvGrpSpPr>
        <p:grpSpPr>
          <a:xfrm>
            <a:off x="1395267" y="3107669"/>
            <a:ext cx="638820" cy="580658"/>
            <a:chOff x="4795843" y="3619892"/>
            <a:chExt cx="1115400" cy="1093509"/>
          </a:xfrm>
        </p:grpSpPr>
        <p:cxnSp>
          <p:nvCxnSpPr>
            <p:cNvPr id="38" name="Connecteur droit 37"/>
            <p:cNvCxnSpPr/>
            <p:nvPr/>
          </p:nvCxnSpPr>
          <p:spPr>
            <a:xfrm flipH="1">
              <a:off x="5335571" y="3619893"/>
              <a:ext cx="9427" cy="1093509"/>
            </a:xfrm>
            <a:prstGeom prst="line">
              <a:avLst/>
            </a:prstGeom>
            <a:ln>
              <a:solidFill>
                <a:srgbClr val="DC006B"/>
              </a:solidFill>
            </a:ln>
          </p:spPr>
          <p:style>
            <a:lnRef idx="1">
              <a:schemeClr val="accent1"/>
            </a:lnRef>
            <a:fillRef idx="0">
              <a:schemeClr val="accent1"/>
            </a:fillRef>
            <a:effectRef idx="0">
              <a:schemeClr val="accent1"/>
            </a:effectRef>
            <a:fontRef idx="minor">
              <a:schemeClr val="tx1"/>
            </a:fontRef>
          </p:style>
        </p:cxnSp>
        <p:cxnSp>
          <p:nvCxnSpPr>
            <p:cNvPr id="39" name="Connecteur droit 38"/>
            <p:cNvCxnSpPr/>
            <p:nvPr/>
          </p:nvCxnSpPr>
          <p:spPr>
            <a:xfrm flipH="1">
              <a:off x="4795843" y="4164173"/>
              <a:ext cx="1115400" cy="2474"/>
            </a:xfrm>
            <a:prstGeom prst="line">
              <a:avLst/>
            </a:prstGeom>
            <a:ln>
              <a:solidFill>
                <a:srgbClr val="DC006B"/>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2218884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txBox="1">
            <a:spLocks/>
          </p:cNvSpPr>
          <p:nvPr/>
        </p:nvSpPr>
        <p:spPr>
          <a:xfrm>
            <a:off x="818153" y="195696"/>
            <a:ext cx="5856891" cy="596566"/>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a:lstStyle>
          <a:p>
            <a:pPr algn="r"/>
            <a:r>
              <a:rPr lang="fr-FR" sz="2000" kern="0" dirty="0" smtClean="0">
                <a:solidFill>
                  <a:schemeClr val="tx1">
                    <a:lumMod val="75000"/>
                    <a:lumOff val="25000"/>
                  </a:schemeClr>
                </a:solidFill>
                <a:latin typeface="Calibri" panose="020F0502020204030204" pitchFamily="34" charset="0"/>
              </a:rPr>
              <a:t>LA GAMME HYDRATANTE FRAMBOISE</a:t>
            </a:r>
            <a:endParaRPr lang="fr-FR" sz="2000" kern="0" dirty="0">
              <a:solidFill>
                <a:schemeClr val="tx1">
                  <a:lumMod val="75000"/>
                  <a:lumOff val="25000"/>
                </a:schemeClr>
              </a:solidFill>
              <a:latin typeface="Calibri" panose="020F0502020204030204" pitchFamily="34" charset="0"/>
            </a:endParaRPr>
          </a:p>
        </p:txBody>
      </p:sp>
      <p:sp>
        <p:nvSpPr>
          <p:cNvPr id="3" name="Titre 1"/>
          <p:cNvSpPr txBox="1">
            <a:spLocks/>
          </p:cNvSpPr>
          <p:nvPr/>
        </p:nvSpPr>
        <p:spPr>
          <a:xfrm>
            <a:off x="2127565" y="772162"/>
            <a:ext cx="4547479" cy="502948"/>
          </a:xfrm>
          <a:prstGeom prst="rect">
            <a:avLst/>
          </a:prstGeom>
        </p:spPr>
        <p:txBody>
          <a:bodyPr vert="horz" lIns="99569" tIns="49785" rIns="99569" bIns="49785" rtlCol="0" anchor="t">
            <a:normAutofit/>
          </a:bodyPr>
          <a:lstStyle>
            <a:lvl1pPr algn="r" defTabSz="995690" rtl="0" eaLnBrk="1" latinLnBrk="0" hangingPunct="1">
              <a:spcBef>
                <a:spcPct val="0"/>
              </a:spcBef>
              <a:buNone/>
              <a:defRPr sz="2400" b="0" kern="1200">
                <a:solidFill>
                  <a:schemeClr val="tx1">
                    <a:lumMod val="85000"/>
                    <a:lumOff val="15000"/>
                  </a:schemeClr>
                </a:solidFill>
                <a:latin typeface="Arial" panose="020B0604020202020204" pitchFamily="34" charset="0"/>
                <a:ea typeface="+mj-ea"/>
                <a:cs typeface="Arial" panose="020B0604020202020204" pitchFamily="34" charset="0"/>
              </a:defRPr>
            </a:lvl1pPr>
          </a:lstStyle>
          <a:p>
            <a:r>
              <a:rPr lang="fr-FR" sz="1600" dirty="0" smtClean="0">
                <a:solidFill>
                  <a:srgbClr val="DC006B"/>
                </a:solidFill>
                <a:latin typeface="Calibri" panose="020F0502020204030204" pitchFamily="34" charset="0"/>
              </a:rPr>
              <a:t>CŒUR DE FORMULE ACTIF</a:t>
            </a:r>
            <a:endParaRPr lang="fr-FR" sz="1600" dirty="0">
              <a:solidFill>
                <a:srgbClr val="DC006B"/>
              </a:solidFill>
              <a:latin typeface="Calibri" panose="020F0502020204030204" pitchFamily="34" charset="0"/>
            </a:endParaRPr>
          </a:p>
        </p:txBody>
      </p:sp>
      <p:pic>
        <p:nvPicPr>
          <p:cNvPr id="6" name="Imag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1792" y="1759739"/>
            <a:ext cx="6150788" cy="6468578"/>
          </a:xfrm>
          <a:prstGeom prst="rect">
            <a:avLst/>
          </a:prstGeom>
        </p:spPr>
      </p:pic>
    </p:spTree>
    <p:extLst>
      <p:ext uri="{BB962C8B-B14F-4D97-AF65-F5344CB8AC3E}">
        <p14:creationId xmlns:p14="http://schemas.microsoft.com/office/powerpoint/2010/main" val="10789246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0"/>
          <p:cNvSpPr>
            <a:spLocks noChangeArrowheads="1"/>
          </p:cNvSpPr>
          <p:nvPr/>
        </p:nvSpPr>
        <p:spPr bwMode="auto">
          <a:xfrm>
            <a:off x="566865" y="4540230"/>
            <a:ext cx="6119686" cy="406400"/>
          </a:xfrm>
          <a:prstGeom prst="rect">
            <a:avLst/>
          </a:prstGeom>
          <a:solidFill>
            <a:srgbClr val="DC006B"/>
          </a:solidFill>
          <a:ln w="9525">
            <a:noFill/>
            <a:prstDash val="lgDashDot"/>
            <a:round/>
            <a:headEnd/>
            <a:tailEnd/>
          </a:ln>
        </p:spPr>
        <p:txBody>
          <a:bodyPr wrap="none" lIns="91384" tIns="45694" rIns="91384" bIns="45694" anchor="ctr"/>
          <a:lstStyle/>
          <a:p>
            <a:pPr defTabSz="874713"/>
            <a:endParaRPr lang="fr-FR">
              <a:solidFill>
                <a:schemeClr val="bg1"/>
              </a:solidFill>
              <a:latin typeface="Century Gothic" pitchFamily="34" charset="0"/>
            </a:endParaRPr>
          </a:p>
        </p:txBody>
      </p:sp>
      <p:sp>
        <p:nvSpPr>
          <p:cNvPr id="15365" name="Rectangle à coins arrondis 19"/>
          <p:cNvSpPr>
            <a:spLocks noChangeArrowheads="1"/>
          </p:cNvSpPr>
          <p:nvPr/>
        </p:nvSpPr>
        <p:spPr bwMode="auto">
          <a:xfrm>
            <a:off x="636778" y="1144270"/>
            <a:ext cx="5793303" cy="368300"/>
          </a:xfrm>
          <a:prstGeom prst="roundRect">
            <a:avLst>
              <a:gd name="adj" fmla="val 0"/>
            </a:avLst>
          </a:prstGeom>
          <a:noFill/>
          <a:ln w="9525">
            <a:noFill/>
            <a:round/>
            <a:headEnd/>
            <a:tailEnd/>
          </a:ln>
        </p:spPr>
        <p:txBody>
          <a:bodyPr wrap="square" lIns="91384" tIns="45694" rIns="91384" bIns="45694" anchor="ctr">
            <a:spAutoFit/>
          </a:bodyPr>
          <a:lstStyle/>
          <a:p>
            <a:pPr>
              <a:spcAft>
                <a:spcPts val="1200"/>
              </a:spcAft>
            </a:pPr>
            <a:r>
              <a:rPr lang="fr-FR" sz="1800" dirty="0">
                <a:solidFill>
                  <a:srgbClr val="DC006B"/>
                </a:solidFill>
                <a:latin typeface="Calibri" panose="020F0502020204030204" pitchFamily="34" charset="0"/>
                <a:cs typeface="Arial" panose="020B0604020202020204" pitchFamily="34" charset="0"/>
              </a:rPr>
              <a:t>À qui conseiller les Soins Hydratants Framboise ?</a:t>
            </a:r>
            <a:endParaRPr lang="en-GB" sz="1800" dirty="0">
              <a:solidFill>
                <a:srgbClr val="DC006B"/>
              </a:solidFill>
              <a:latin typeface="Calibri" panose="020F0502020204030204" pitchFamily="34" charset="0"/>
              <a:cs typeface="Arial" panose="020B0604020202020204" pitchFamily="34" charset="0"/>
            </a:endParaRPr>
          </a:p>
        </p:txBody>
      </p:sp>
      <p:graphicFrame>
        <p:nvGraphicFramePr>
          <p:cNvPr id="29" name="Tableau 28"/>
          <p:cNvGraphicFramePr>
            <a:graphicFrameLocks noGrp="1"/>
          </p:cNvGraphicFramePr>
          <p:nvPr>
            <p:extLst>
              <p:ext uri="{D42A27DB-BD31-4B8C-83A1-F6EECF244321}">
                <p14:modId xmlns:p14="http://schemas.microsoft.com/office/powerpoint/2010/main" val="89684354"/>
              </p:ext>
            </p:extLst>
          </p:nvPr>
        </p:nvGraphicFramePr>
        <p:xfrm>
          <a:off x="746660" y="5114458"/>
          <a:ext cx="5826640" cy="3566160"/>
        </p:xfrm>
        <a:graphic>
          <a:graphicData uri="http://schemas.openxmlformats.org/drawingml/2006/table">
            <a:tbl>
              <a:tblPr firstRow="1" bandRow="1">
                <a:tableStyleId>{5C22544A-7EE6-4342-B048-85BDC9FD1C3A}</a:tableStyleId>
              </a:tblPr>
              <a:tblGrid>
                <a:gridCol w="5826640"/>
              </a:tblGrid>
              <a:tr h="259080">
                <a:tc>
                  <a:txBody>
                    <a:bodyPr/>
                    <a:lstStyle/>
                    <a:p>
                      <a:pPr marL="188913" marR="0" lvl="2" indent="-92075" algn="l" defTabSz="914400" rtl="0" eaLnBrk="1" fontAlgn="auto" latinLnBrk="0" hangingPunct="1">
                        <a:lnSpc>
                          <a:spcPct val="100000"/>
                        </a:lnSpc>
                        <a:spcBef>
                          <a:spcPts val="0"/>
                        </a:spcBef>
                        <a:spcAft>
                          <a:spcPts val="0"/>
                        </a:spcAft>
                        <a:buClrTx/>
                        <a:buSzTx/>
                        <a:buFont typeface="Century Gothic" pitchFamily="34" charset="0"/>
                        <a:buNone/>
                        <a:tabLst/>
                        <a:defRPr/>
                      </a:pPr>
                      <a:r>
                        <a:rPr lang="fr-FR" sz="1200" b="1" kern="1200" dirty="0" smtClean="0">
                          <a:solidFill>
                            <a:srgbClr val="404040"/>
                          </a:solidFill>
                          <a:latin typeface="Calibri" panose="020F0502020204030204" pitchFamily="34" charset="0"/>
                          <a:ea typeface="+mn-ea"/>
                          <a:cs typeface="+mn-cs"/>
                        </a:rPr>
                        <a:t>Nettoyants</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GEL DOUX NETTOYANT FRAMBOISE</a:t>
                      </a:r>
                      <a:endParaRPr lang="fr-FR" sz="1200" kern="1200" baseline="0" dirty="0" smtClean="0">
                        <a:solidFill>
                          <a:srgbClr val="003B5A"/>
                        </a:solidFill>
                        <a:latin typeface="Calibri" panose="020F0502020204030204" pitchFamily="34" charset="0"/>
                        <a:ea typeface="+mn-ea"/>
                        <a:cs typeface="Arial" panose="020B0604020202020204" pitchFamily="34"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EAU DÉMAQUILLANTE FRAMBOISE</a:t>
                      </a:r>
                      <a:endParaRPr lang="fr-FR" sz="1200" kern="1200" dirty="0" smtClean="0">
                        <a:solidFill>
                          <a:srgbClr val="003B5A"/>
                        </a:solidFill>
                        <a:latin typeface="Calibri" panose="020F0502020204030204" pitchFamily="34" charset="0"/>
                        <a:ea typeface="+mn-ea"/>
                        <a:cs typeface="Arial" panose="020B0604020202020204" pitchFamily="34"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indent="-171450">
                        <a:buClr>
                          <a:srgbClr val="DC006B"/>
                        </a:buClr>
                        <a:buFont typeface="Century Gothic" panose="020B0502020202020204" pitchFamily="34" charset="0"/>
                        <a:buChar char="+"/>
                      </a:pPr>
                      <a:r>
                        <a:rPr lang="fr-FR" sz="1200" kern="1200" dirty="0" smtClean="0">
                          <a:solidFill>
                            <a:srgbClr val="DC006B"/>
                          </a:solidFill>
                          <a:latin typeface="Calibri" panose="020F0502020204030204" pitchFamily="34" charset="0"/>
                          <a:ea typeface="+mn-ea"/>
                          <a:cs typeface="Arial" panose="020B0604020202020204" pitchFamily="34" charset="0"/>
                        </a:rPr>
                        <a:t>LAIT DÉMAQUILLANT FRAMBOISE</a:t>
                      </a:r>
                      <a:endParaRPr lang="fr-FR" sz="1200" kern="1200" baseline="0" dirty="0" smtClean="0">
                        <a:solidFill>
                          <a:srgbClr val="003B5A"/>
                        </a:solidFill>
                        <a:latin typeface="Calibri" panose="020F0502020204030204" pitchFamily="34" charset="0"/>
                        <a:ea typeface="+mn-ea"/>
                        <a:cs typeface="Arial"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LOTION TONIQUE FRAMBOISE</a:t>
                      </a:r>
                      <a:endParaRPr lang="fr-FR" sz="1200" kern="1200" baseline="0" dirty="0" smtClean="0">
                        <a:solidFill>
                          <a:srgbClr val="003B5A"/>
                        </a:solidFill>
                        <a:latin typeface="Calibri" panose="020F0502020204030204" pitchFamily="34" charset="0"/>
                        <a:ea typeface="+mn-ea"/>
                        <a:cs typeface="Arial"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188913" marR="0" lvl="2" indent="-92075" algn="l" defTabSz="914400" rtl="0" eaLnBrk="1" fontAlgn="auto" latinLnBrk="0" hangingPunct="1">
                        <a:lnSpc>
                          <a:spcPct val="100000"/>
                        </a:lnSpc>
                        <a:spcBef>
                          <a:spcPts val="0"/>
                        </a:spcBef>
                        <a:spcAft>
                          <a:spcPts val="0"/>
                        </a:spcAft>
                        <a:buClrTx/>
                        <a:buSzTx/>
                        <a:buFont typeface="Century Gothic" pitchFamily="34" charset="0"/>
                        <a:buNone/>
                        <a:tabLst/>
                        <a:defRPr/>
                      </a:pPr>
                      <a:r>
                        <a:rPr lang="fr-FR" sz="1200" b="1" kern="1200" dirty="0" smtClean="0">
                          <a:solidFill>
                            <a:srgbClr val="404040"/>
                          </a:solidFill>
                          <a:latin typeface="Calibri" panose="020F0502020204030204" pitchFamily="34" charset="0"/>
                          <a:ea typeface="+mn-ea"/>
                          <a:cs typeface="+mn-cs"/>
                        </a:rPr>
                        <a:t>Soins Essentiels</a:t>
                      </a:r>
                      <a:endParaRPr lang="fr-FR" sz="1200" b="1" kern="1200" dirty="0" smtClean="0">
                        <a:solidFill>
                          <a:srgbClr val="404040"/>
                        </a:solidFill>
                        <a:latin typeface="Calibri" panose="020F0502020204030204" pitchFamily="34" charset="0"/>
                        <a:ea typeface="+mn-ea"/>
                        <a:cs typeface="Arial"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FLUIDE DOUCEUR FRAMBOISE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CRÈME DOUCEUR FRAMBOISE</a:t>
                      </a: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4384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GEL</a:t>
                      </a:r>
                      <a:r>
                        <a:rPr lang="fr-FR" sz="1200" kern="1200" baseline="0" dirty="0" smtClean="0">
                          <a:solidFill>
                            <a:srgbClr val="DC006B"/>
                          </a:solidFill>
                          <a:latin typeface="Calibri" panose="020F0502020204030204" pitchFamily="34" charset="0"/>
                          <a:ea typeface="+mn-ea"/>
                          <a:cs typeface="Arial" panose="020B0604020202020204" pitchFamily="34" charset="0"/>
                        </a:rPr>
                        <a:t> SORBET FRAÎCHEUR FRAMBOISE </a:t>
                      </a:r>
                      <a:endParaRPr lang="fr-FR" sz="1200" kern="1200" dirty="0" smtClean="0">
                        <a:solidFill>
                          <a:srgbClr val="DC006B"/>
                        </a:solidFill>
                        <a:latin typeface="Calibri" panose="020F0502020204030204" pitchFamily="34" charset="0"/>
                        <a:ea typeface="+mn-ea"/>
                        <a:cs typeface="Arial" panose="020B060402020202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188913" marR="0" indent="-92075" algn="l" defTabSz="914400" rtl="0" eaLnBrk="1" fontAlgn="auto" latinLnBrk="0" hangingPunct="1">
                        <a:lnSpc>
                          <a:spcPct val="100000"/>
                        </a:lnSpc>
                        <a:spcBef>
                          <a:spcPts val="0"/>
                        </a:spcBef>
                        <a:spcAft>
                          <a:spcPts val="0"/>
                        </a:spcAft>
                        <a:buClrTx/>
                        <a:buSzTx/>
                        <a:buFont typeface="Century Gothic" pitchFamily="34" charset="0"/>
                        <a:buNone/>
                        <a:tabLst/>
                        <a:defRPr/>
                      </a:pPr>
                      <a:r>
                        <a:rPr lang="fr-FR" sz="1200" b="1" kern="1200" dirty="0" smtClean="0">
                          <a:solidFill>
                            <a:srgbClr val="404040"/>
                          </a:solidFill>
                          <a:latin typeface="Calibri" panose="020F0502020204030204" pitchFamily="34" charset="0"/>
                          <a:ea typeface="+mn-ea"/>
                          <a:cs typeface="+mn-cs"/>
                        </a:rPr>
                        <a:t>Soin Intensif </a:t>
                      </a:r>
                      <a:endParaRPr lang="fr-FR" sz="1200" b="1" kern="1200" dirty="0" smtClean="0">
                        <a:solidFill>
                          <a:srgbClr val="404040"/>
                        </a:solidFill>
                        <a:latin typeface="Calibri" panose="020F0502020204030204" pitchFamily="34" charset="0"/>
                        <a:ea typeface="+mn-ea"/>
                        <a:cs typeface="Arial" charset="0"/>
                      </a:endParaRP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sym typeface="Wingdings"/>
                        </a:rPr>
                        <a:t>S</a:t>
                      </a:r>
                      <a:r>
                        <a:rPr lang="fr-FR" sz="1200" kern="1200" dirty="0" smtClean="0">
                          <a:solidFill>
                            <a:srgbClr val="DC006B"/>
                          </a:solidFill>
                          <a:latin typeface="Calibri" panose="020F0502020204030204" pitchFamily="34" charset="0"/>
                          <a:ea typeface="+mn-ea"/>
                          <a:cs typeface="Arial" panose="020B0604020202020204" pitchFamily="34" charset="0"/>
                        </a:rPr>
                        <a:t>ÉRUM FRAIS FRAMBOISE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188913" marR="0" indent="-92075" algn="l" defTabSz="914400" rtl="0" eaLnBrk="1" fontAlgn="auto" latinLnBrk="0" hangingPunct="1">
                        <a:lnSpc>
                          <a:spcPct val="100000"/>
                        </a:lnSpc>
                        <a:spcBef>
                          <a:spcPts val="0"/>
                        </a:spcBef>
                        <a:spcAft>
                          <a:spcPts val="0"/>
                        </a:spcAft>
                        <a:buClrTx/>
                        <a:buSzTx/>
                        <a:buFont typeface="Wingdings 3" pitchFamily="18" charset="2"/>
                        <a:buNone/>
                        <a:tabLst/>
                        <a:defRPr/>
                      </a:pPr>
                      <a:r>
                        <a:rPr lang="fr-FR" sz="1200" b="1" kern="1200" dirty="0" smtClean="0">
                          <a:solidFill>
                            <a:srgbClr val="404040"/>
                          </a:solidFill>
                          <a:latin typeface="Calibri" panose="020F0502020204030204" pitchFamily="34" charset="0"/>
                          <a:ea typeface="+mn-ea"/>
                          <a:cs typeface="+mn-cs"/>
                        </a:rPr>
                        <a:t>Soin Rituel de Beauté</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r h="259080">
                <a:tc>
                  <a:txBody>
                    <a:bodyPr/>
                    <a:lstStyle/>
                    <a:p>
                      <a:pPr marL="268288" marR="0" lvl="2" indent="-171450" algn="l" defTabSz="914400" rtl="0" eaLnBrk="1" fontAlgn="auto" latinLnBrk="0" hangingPunct="1">
                        <a:lnSpc>
                          <a:spcPct val="100000"/>
                        </a:lnSpc>
                        <a:spcBef>
                          <a:spcPts val="0"/>
                        </a:spcBef>
                        <a:spcAft>
                          <a:spcPts val="0"/>
                        </a:spcAft>
                        <a:buClr>
                          <a:srgbClr val="DC006B"/>
                        </a:buClr>
                        <a:buSzTx/>
                        <a:buFont typeface="Century Gothic" panose="020B0502020202020204" pitchFamily="34" charset="0"/>
                        <a:buChar char="+"/>
                        <a:tabLst/>
                        <a:defRPr/>
                      </a:pPr>
                      <a:r>
                        <a:rPr lang="fr-FR" sz="1200" kern="1200" dirty="0" smtClean="0">
                          <a:solidFill>
                            <a:srgbClr val="DC006B"/>
                          </a:solidFill>
                          <a:latin typeface="Calibri" panose="020F0502020204030204" pitchFamily="34" charset="0"/>
                          <a:ea typeface="+mn-ea"/>
                          <a:cs typeface="Arial" panose="020B0604020202020204" pitchFamily="34" charset="0"/>
                        </a:rPr>
                        <a:t>MASQUE DOUCEUR FRAMBOISE</a:t>
                      </a:r>
                    </a:p>
                  </a:txBody>
                  <a:tcPr anchor="b">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ysDot"/>
                      <a:round/>
                      <a:headEnd type="none" w="med" len="med"/>
                      <a:tailEnd type="none" w="med" len="med"/>
                    </a:lnT>
                    <a:lnB w="3175" cap="flat" cmpd="sng" algn="ctr">
                      <a:noFill/>
                      <a:prstDash val="sysDot"/>
                      <a:round/>
                      <a:headEnd type="none" w="med" len="med"/>
                      <a:tailEnd type="none" w="med" len="med"/>
                    </a:lnB>
                    <a:lnTlToBr w="12700" cmpd="sng">
                      <a:noFill/>
                      <a:prstDash val="solid"/>
                    </a:lnTlToBr>
                    <a:lnBlToTr w="12700" cmpd="sng">
                      <a:noFill/>
                      <a:prstDash val="solid"/>
                    </a:lnBlToTr>
                    <a:noFill/>
                  </a:tcPr>
                </a:tc>
              </a:tr>
            </a:tbl>
          </a:graphicData>
        </a:graphic>
      </p:graphicFrame>
      <p:cxnSp>
        <p:nvCxnSpPr>
          <p:cNvPr id="15" name="Connecteur droit 14"/>
          <p:cNvCxnSpPr/>
          <p:nvPr/>
        </p:nvCxnSpPr>
        <p:spPr>
          <a:xfrm>
            <a:off x="603441" y="1503045"/>
            <a:ext cx="6083109" cy="9525"/>
          </a:xfrm>
          <a:prstGeom prst="line">
            <a:avLst/>
          </a:prstGeom>
          <a:ln>
            <a:solidFill>
              <a:srgbClr val="DC006B"/>
            </a:solidFill>
          </a:ln>
        </p:spPr>
        <p:style>
          <a:lnRef idx="1">
            <a:schemeClr val="accent1"/>
          </a:lnRef>
          <a:fillRef idx="0">
            <a:schemeClr val="accent1"/>
          </a:fillRef>
          <a:effectRef idx="0">
            <a:schemeClr val="accent1"/>
          </a:effectRef>
          <a:fontRef idx="minor">
            <a:schemeClr val="tx1"/>
          </a:fontRef>
        </p:style>
      </p:cxnSp>
      <p:graphicFrame>
        <p:nvGraphicFramePr>
          <p:cNvPr id="19" name="Tableau 18"/>
          <p:cNvGraphicFramePr>
            <a:graphicFrameLocks noGrp="1"/>
          </p:cNvGraphicFramePr>
          <p:nvPr>
            <p:extLst>
              <p:ext uri="{D42A27DB-BD31-4B8C-83A1-F6EECF244321}">
                <p14:modId xmlns:p14="http://schemas.microsoft.com/office/powerpoint/2010/main" val="2501565539"/>
              </p:ext>
            </p:extLst>
          </p:nvPr>
        </p:nvGraphicFramePr>
        <p:xfrm>
          <a:off x="566865" y="3300921"/>
          <a:ext cx="6119684" cy="914400"/>
        </p:xfrm>
        <a:graphic>
          <a:graphicData uri="http://schemas.openxmlformats.org/drawingml/2006/table">
            <a:tbl>
              <a:tblPr firstRow="1" bandRow="1">
                <a:tableStyleId>{5C22544A-7EE6-4342-B048-85BDC9FD1C3A}</a:tableStyleId>
              </a:tblPr>
              <a:tblGrid>
                <a:gridCol w="3077078"/>
                <a:gridCol w="3042606"/>
              </a:tblGrid>
              <a:tr h="245067">
                <a:tc gridSpan="2">
                  <a:txBody>
                    <a:bodyPr/>
                    <a:lstStyle/>
                    <a:p>
                      <a:pPr marL="268288" indent="-171450">
                        <a:buClr>
                          <a:srgbClr val="DC006B"/>
                        </a:buClr>
                        <a:buFont typeface="Century Gothic" panose="020B0502020202020204" pitchFamily="34" charset="0"/>
                        <a:buChar char="+"/>
                      </a:pPr>
                      <a:r>
                        <a:rPr lang="fr-FR" sz="1200" b="0" dirty="0" smtClean="0">
                          <a:solidFill>
                            <a:srgbClr val="DC006B"/>
                          </a:solidFill>
                          <a:latin typeface="Calibri" panose="020F0502020204030204" pitchFamily="34" charset="0"/>
                          <a:cs typeface="Arial" panose="020B0604020202020204" pitchFamily="34" charset="0"/>
                        </a:rPr>
                        <a:t>SOIN DÉSALTÉRANT À LA FRAMBOISE</a:t>
                      </a:r>
                      <a:endParaRPr lang="fr-FR" sz="1200" b="0" dirty="0">
                        <a:solidFill>
                          <a:srgbClr val="DC006B"/>
                        </a:solidFill>
                        <a:latin typeface="Calibri" panose="020F0502020204030204" pitchFamily="34" charset="0"/>
                        <a:cs typeface="Arial" panose="020B060402020202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r h="571823">
                <a:tc>
                  <a:txBody>
                    <a:bodyPr/>
                    <a:lstStyle/>
                    <a:p>
                      <a:pPr marL="800100" indent="-180975">
                        <a:buClr>
                          <a:srgbClr val="DC006B"/>
                        </a:buClr>
                        <a:buFont typeface="Arial" panose="020B0604020202020204" pitchFamily="34" charset="0"/>
                        <a:buChar char="•"/>
                      </a:pPr>
                      <a:r>
                        <a:rPr lang="fr-FR" sz="1200" b="0" dirty="0" smtClean="0">
                          <a:solidFill>
                            <a:srgbClr val="404040"/>
                          </a:solidFill>
                          <a:latin typeface="Calibri" panose="020F0502020204030204" pitchFamily="34" charset="0"/>
                          <a:cs typeface="Arial" charset="0"/>
                        </a:rPr>
                        <a:t>Produits spécifiques</a:t>
                      </a:r>
                      <a:endParaRPr lang="fr-FR" sz="1200" b="0" dirty="0">
                        <a:solidFill>
                          <a:srgbClr val="404040"/>
                        </a:solidFill>
                        <a:latin typeface="Calibri" panose="020F0502020204030204" pitchFamily="34" charset="0"/>
                      </a:endParaRPr>
                    </a:p>
                  </a:txBody>
                  <a:tcP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763" marR="0" lvl="2" indent="-4763" algn="l" defTabSz="914400" rtl="0" eaLnBrk="1" fontAlgn="auto" latinLnBrk="0" hangingPunct="1">
                        <a:lnSpc>
                          <a:spcPct val="100000"/>
                        </a:lnSpc>
                        <a:spcBef>
                          <a:spcPts val="0"/>
                        </a:spcBef>
                        <a:spcAft>
                          <a:spcPts val="0"/>
                        </a:spcAft>
                        <a:buClr>
                          <a:srgbClr val="DC006B"/>
                        </a:buClr>
                        <a:buSzTx/>
                        <a:buFont typeface="Arial" pitchFamily="34" charset="0"/>
                        <a:buNone/>
                        <a:tabLst/>
                        <a:defRPr/>
                      </a:pPr>
                      <a:r>
                        <a:rPr lang="fr-FR" sz="1200" b="0" dirty="0" smtClean="0">
                          <a:solidFill>
                            <a:srgbClr val="404040"/>
                          </a:solidFill>
                          <a:latin typeface="Calibri" panose="020F0502020204030204" pitchFamily="34" charset="0"/>
                          <a:cs typeface="Arial" charset="0"/>
                        </a:rPr>
                        <a:t>MASQUE PEEL-OFF FRAMBOISE</a:t>
                      </a:r>
                    </a:p>
                    <a:p>
                      <a:pPr marL="4763" marR="0" lvl="2" indent="-4763" algn="l" defTabSz="914400" rtl="0" eaLnBrk="1" fontAlgn="auto" latinLnBrk="0" hangingPunct="1">
                        <a:lnSpc>
                          <a:spcPct val="100000"/>
                        </a:lnSpc>
                        <a:spcBef>
                          <a:spcPts val="0"/>
                        </a:spcBef>
                        <a:spcAft>
                          <a:spcPts val="0"/>
                        </a:spcAft>
                        <a:buClr>
                          <a:srgbClr val="DC006B"/>
                        </a:buClr>
                        <a:buSzTx/>
                        <a:buFont typeface="Arial" pitchFamily="34" charset="0"/>
                        <a:buNone/>
                        <a:tabLst/>
                        <a:defRPr/>
                      </a:pPr>
                      <a:r>
                        <a:rPr lang="fr-FR" sz="1200" b="0" dirty="0" smtClean="0">
                          <a:solidFill>
                            <a:srgbClr val="404040"/>
                          </a:solidFill>
                          <a:latin typeface="Calibri" panose="020F0502020204030204" pitchFamily="34" charset="0"/>
                          <a:cs typeface="Arial" charset="0"/>
                        </a:rPr>
                        <a:t>HUILE</a:t>
                      </a:r>
                      <a:r>
                        <a:rPr lang="fr-FR" sz="1200" b="0" baseline="0" dirty="0" smtClean="0">
                          <a:solidFill>
                            <a:srgbClr val="404040"/>
                          </a:solidFill>
                          <a:latin typeface="Calibri" panose="020F0502020204030204" pitchFamily="34" charset="0"/>
                          <a:cs typeface="Arial" charset="0"/>
                        </a:rPr>
                        <a:t> DE MODELAGE VISAGE OU CRÈME ANANAS</a:t>
                      </a:r>
                      <a:endParaRPr lang="fr-FR" sz="1200" b="0" dirty="0" smtClean="0">
                        <a:solidFill>
                          <a:srgbClr val="404040"/>
                        </a:solidFill>
                        <a:latin typeface="Calibri" panose="020F0502020204030204" pitchFamily="34" charset="0"/>
                      </a:endParaRPr>
                    </a:p>
                  </a:txBody>
                  <a:tcPr anchor="ctr">
                    <a:lnL w="3175" cap="flat" cmpd="sng" algn="ctr">
                      <a:noFill/>
                      <a:prstDash val="solid"/>
                      <a:round/>
                      <a:headEnd type="none" w="med" len="med"/>
                      <a:tailEnd type="none" w="med" len="med"/>
                    </a:lnL>
                    <a:lnR w="3175" cap="flat" cmpd="sng" algn="ctr">
                      <a:noFill/>
                      <a:prstDash val="solid"/>
                      <a:round/>
                      <a:headEnd type="none" w="med" len="med"/>
                      <a:tailEnd type="none" w="med" len="med"/>
                    </a:lnR>
                    <a:lnT w="3175" cap="flat" cmpd="sng" algn="ctr">
                      <a:noFill/>
                      <a:prstDash val="solid"/>
                      <a:round/>
                      <a:headEnd type="none" w="med" len="med"/>
                      <a:tailEnd type="none" w="med" len="med"/>
                    </a:lnT>
                    <a:lnB w="31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085" name="Rectangle à coins arrondis 19"/>
          <p:cNvSpPr>
            <a:spLocks noChangeArrowheads="1"/>
          </p:cNvSpPr>
          <p:nvPr/>
        </p:nvSpPr>
        <p:spPr bwMode="auto">
          <a:xfrm>
            <a:off x="649479" y="1563370"/>
            <a:ext cx="6208522" cy="1246443"/>
          </a:xfrm>
          <a:prstGeom prst="roundRect">
            <a:avLst>
              <a:gd name="adj" fmla="val 0"/>
            </a:avLst>
          </a:prstGeom>
          <a:noFill/>
          <a:ln w="9525">
            <a:noFill/>
            <a:round/>
            <a:headEnd/>
            <a:tailEnd/>
          </a:ln>
        </p:spPr>
        <p:txBody>
          <a:bodyPr wrap="square" lIns="91384" tIns="45694" rIns="91384" bIns="45694">
            <a:spAutoFit/>
          </a:bodyPr>
          <a:lstStyle/>
          <a:p>
            <a:pPr marL="180975" indent="-180975" fontAlgn="ctr">
              <a:spcBef>
                <a:spcPts val="600"/>
              </a:spcBef>
              <a:buClr>
                <a:srgbClr val="DC006B"/>
              </a:buClr>
              <a:buFont typeface="Calibri" panose="020F0502020204030204" pitchFamily="34" charset="0"/>
              <a:buChar char="+"/>
              <a:defRPr/>
            </a:pPr>
            <a:r>
              <a:rPr lang="fr-FR" sz="1200" dirty="0">
                <a:solidFill>
                  <a:srgbClr val="404040"/>
                </a:solidFill>
                <a:latin typeface="Calibri" panose="020F0502020204030204" pitchFamily="34" charset="0"/>
                <a:cs typeface="Times New Roman" pitchFamily="18" charset="0"/>
              </a:rPr>
              <a:t>Pour les femm</a:t>
            </a:r>
            <a:r>
              <a:rPr lang="fr-FR" sz="1200" dirty="0">
                <a:solidFill>
                  <a:srgbClr val="404040"/>
                </a:solidFill>
                <a:latin typeface="Calibri" panose="020F0502020204030204" pitchFamily="34" charset="0"/>
                <a:cs typeface="Arial" panose="020B0604020202020204" pitchFamily="34" charset="0"/>
              </a:rPr>
              <a:t>es qui ressentent des sensations de tiraillements et d'inconfort notamment </a:t>
            </a:r>
            <a:r>
              <a:rPr lang="fr-FR" sz="1200" spc="-10" dirty="0">
                <a:solidFill>
                  <a:srgbClr val="404040"/>
                </a:solidFill>
                <a:latin typeface="Calibri" panose="020F0502020204030204" pitchFamily="34" charset="0"/>
                <a:cs typeface="Times New Roman" pitchFamily="18" charset="0"/>
              </a:rPr>
              <a:t>après le démaquillage</a:t>
            </a:r>
          </a:p>
          <a:p>
            <a:pPr marL="180975" indent="-180975" fontAlgn="ctr">
              <a:spcBef>
                <a:spcPts val="600"/>
              </a:spcBef>
              <a:buClr>
                <a:srgbClr val="DC006B"/>
              </a:buClr>
              <a:buFont typeface="Calibri" panose="020F0502020204030204" pitchFamily="34" charset="0"/>
              <a:buChar char="+"/>
              <a:defRPr/>
            </a:pPr>
            <a:r>
              <a:rPr lang="fr-FR" sz="1200" dirty="0">
                <a:solidFill>
                  <a:srgbClr val="404040"/>
                </a:solidFill>
                <a:latin typeface="Calibri" panose="020F0502020204030204" pitchFamily="34" charset="0"/>
                <a:cs typeface="Times New Roman" pitchFamily="18" charset="0"/>
              </a:rPr>
              <a:t>Pour les femmes qui aimeraient une peau plus souple, plus confortable avec plus d'éclat</a:t>
            </a:r>
          </a:p>
          <a:p>
            <a:pPr marL="180975" indent="-180975" fontAlgn="ctr">
              <a:spcBef>
                <a:spcPts val="600"/>
              </a:spcBef>
              <a:buClr>
                <a:srgbClr val="DC006B"/>
              </a:buClr>
              <a:buFont typeface="Calibri" panose="020F0502020204030204" pitchFamily="34" charset="0"/>
              <a:buChar char="+"/>
              <a:defRPr/>
            </a:pPr>
            <a:r>
              <a:rPr lang="fr-FR" sz="1200" dirty="0">
                <a:solidFill>
                  <a:srgbClr val="404040"/>
                </a:solidFill>
                <a:latin typeface="Calibri" panose="020F0502020204030204" pitchFamily="34" charset="0"/>
                <a:cs typeface="Times New Roman" pitchFamily="18" charset="0"/>
              </a:rPr>
              <a:t>Pour les femmes qui souhaitent une peau plus douce</a:t>
            </a:r>
          </a:p>
          <a:p>
            <a:pPr marL="180975" indent="-180975" fontAlgn="ctr">
              <a:spcBef>
                <a:spcPts val="600"/>
              </a:spcBef>
              <a:buClr>
                <a:srgbClr val="DC006B"/>
              </a:buClr>
              <a:buFont typeface="Calibri" panose="020F0502020204030204" pitchFamily="34" charset="0"/>
              <a:buChar char="+"/>
              <a:defRPr/>
            </a:pPr>
            <a:r>
              <a:rPr lang="fr-FR" sz="1200" dirty="0">
                <a:solidFill>
                  <a:srgbClr val="404040"/>
                </a:solidFill>
                <a:latin typeface="Calibri" panose="020F0502020204030204" pitchFamily="34" charset="0"/>
                <a:cs typeface="Times New Roman" pitchFamily="18" charset="0"/>
              </a:rPr>
              <a:t>Pour les femmes dont la peau est marquée par de fines ridules de déshydratation</a:t>
            </a:r>
          </a:p>
        </p:txBody>
      </p:sp>
      <p:sp>
        <p:nvSpPr>
          <p:cNvPr id="2" name="ZoneTexte 1"/>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17" name="Rectangle 26"/>
          <p:cNvSpPr>
            <a:spLocks noChangeArrowheads="1"/>
          </p:cNvSpPr>
          <p:nvPr/>
        </p:nvSpPr>
        <p:spPr bwMode="auto">
          <a:xfrm>
            <a:off x="649479" y="4574138"/>
            <a:ext cx="1186543" cy="338554"/>
          </a:xfrm>
          <a:prstGeom prst="rect">
            <a:avLst/>
          </a:prstGeom>
          <a:noFill/>
          <a:ln w="9525">
            <a:noFill/>
            <a:miter lim="800000"/>
            <a:headEnd/>
            <a:tailEnd/>
          </a:ln>
        </p:spPr>
        <p:txBody>
          <a:bodyPr wrap="none">
            <a:spAutoFit/>
          </a:bodyPr>
          <a:lstStyle/>
          <a:p>
            <a:r>
              <a:rPr lang="fr-FR" sz="1600" dirty="0" smtClean="0">
                <a:solidFill>
                  <a:schemeClr val="bg1"/>
                </a:solidFill>
                <a:latin typeface="Calibri" panose="020F0502020204030204" pitchFamily="34" charset="0"/>
                <a:cs typeface="Arial" panose="020B0604020202020204" pitchFamily="34" charset="0"/>
              </a:rPr>
              <a:t>À DOMICILE</a:t>
            </a:r>
            <a:endParaRPr lang="en-GB" sz="1600" dirty="0">
              <a:solidFill>
                <a:schemeClr val="bg1"/>
              </a:solidFill>
              <a:latin typeface="Calibri" panose="020F0502020204030204" pitchFamily="34" charset="0"/>
              <a:cs typeface="Arial" panose="020B0604020202020204" pitchFamily="34" charset="0"/>
            </a:endParaRPr>
          </a:p>
        </p:txBody>
      </p:sp>
      <p:sp>
        <p:nvSpPr>
          <p:cNvPr id="18" name="Rectangle 20"/>
          <p:cNvSpPr>
            <a:spLocks noChangeArrowheads="1"/>
          </p:cNvSpPr>
          <p:nvPr/>
        </p:nvSpPr>
        <p:spPr bwMode="auto">
          <a:xfrm>
            <a:off x="580423" y="2870137"/>
            <a:ext cx="6106128" cy="406400"/>
          </a:xfrm>
          <a:prstGeom prst="rect">
            <a:avLst/>
          </a:prstGeom>
          <a:solidFill>
            <a:srgbClr val="DC006B"/>
          </a:solidFill>
          <a:ln w="9525">
            <a:noFill/>
            <a:prstDash val="lgDashDot"/>
            <a:round/>
            <a:headEnd/>
            <a:tailEnd/>
          </a:ln>
        </p:spPr>
        <p:txBody>
          <a:bodyPr wrap="none" lIns="91384" tIns="45694" rIns="91384" bIns="45694" anchor="ctr"/>
          <a:lstStyle/>
          <a:p>
            <a:pPr defTabSz="874713"/>
            <a:endParaRPr lang="fr-FR">
              <a:solidFill>
                <a:schemeClr val="bg1"/>
              </a:solidFill>
              <a:latin typeface="Century Gothic" pitchFamily="34" charset="0"/>
            </a:endParaRPr>
          </a:p>
        </p:txBody>
      </p:sp>
      <p:sp>
        <p:nvSpPr>
          <p:cNvPr id="20" name="Rectangle 26"/>
          <p:cNvSpPr>
            <a:spLocks noChangeArrowheads="1"/>
          </p:cNvSpPr>
          <p:nvPr/>
        </p:nvSpPr>
        <p:spPr bwMode="auto">
          <a:xfrm>
            <a:off x="649479" y="2909191"/>
            <a:ext cx="1223605" cy="338554"/>
          </a:xfrm>
          <a:prstGeom prst="rect">
            <a:avLst/>
          </a:prstGeom>
          <a:noFill/>
          <a:ln w="9525">
            <a:noFill/>
            <a:miter lim="800000"/>
            <a:headEnd/>
            <a:tailEnd/>
          </a:ln>
        </p:spPr>
        <p:txBody>
          <a:bodyPr wrap="none">
            <a:spAutoFit/>
          </a:bodyPr>
          <a:lstStyle/>
          <a:p>
            <a:r>
              <a:rPr lang="fr-FR" sz="1600" dirty="0" smtClean="0">
                <a:solidFill>
                  <a:schemeClr val="bg1"/>
                </a:solidFill>
                <a:latin typeface="Calibri" panose="020F0502020204030204" pitchFamily="34" charset="0"/>
                <a:cs typeface="Arial" panose="020B0604020202020204" pitchFamily="34" charset="0"/>
              </a:rPr>
              <a:t>EN INSTITUT</a:t>
            </a:r>
            <a:endParaRPr lang="en-GB" sz="1600" dirty="0">
              <a:solidFill>
                <a:schemeClr val="bg1"/>
              </a:solidFill>
              <a:latin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9443946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920432" y="5044834"/>
            <a:ext cx="5497618" cy="1904794"/>
          </a:xfrm>
          <a:prstGeom prst="rect">
            <a:avLst/>
          </a:prstGeom>
          <a:solidFill>
            <a:schemeClr val="bg1"/>
          </a:solidFill>
          <a:ln w="19050">
            <a:solidFill>
              <a:srgbClr val="DC006B"/>
            </a:solidFill>
            <a:prstDash val="lgDashDot"/>
            <a:round/>
            <a:headEnd/>
            <a:tailEnd/>
          </a:ln>
        </p:spPr>
        <p:txBody>
          <a:bodyPr wrap="none" lIns="91384" tIns="45694" rIns="91384" bIns="45694" anchor="ctr"/>
          <a:lstStyle/>
          <a:p>
            <a:pPr>
              <a:defRPr/>
            </a:pPr>
            <a:endParaRPr lang="fr-FR">
              <a:solidFill>
                <a:schemeClr val="bg1"/>
              </a:solidFill>
              <a:latin typeface="Century Gothic" pitchFamily="34" charset="0"/>
            </a:endParaRPr>
          </a:p>
        </p:txBody>
      </p:sp>
      <p:sp>
        <p:nvSpPr>
          <p:cNvPr id="64" name="Text Box 9"/>
          <p:cNvSpPr txBox="1">
            <a:spLocks noChangeArrowheads="1"/>
          </p:cNvSpPr>
          <p:nvPr/>
        </p:nvSpPr>
        <p:spPr bwMode="auto">
          <a:xfrm>
            <a:off x="583883" y="7596188"/>
            <a:ext cx="6264275" cy="892540"/>
          </a:xfrm>
          <a:prstGeom prst="rect">
            <a:avLst/>
          </a:prstGeom>
          <a:noFill/>
          <a:ln w="9525">
            <a:noFill/>
            <a:miter lim="800000"/>
            <a:headEnd/>
            <a:tailEnd/>
          </a:ln>
        </p:spPr>
        <p:txBody>
          <a:bodyPr lIns="91426" tIns="45714" rIns="91426" bIns="45714">
            <a:spAutoFit/>
          </a:bodyPr>
          <a:lstStyle/>
          <a:p>
            <a:pPr>
              <a:defRPr/>
            </a:pPr>
            <a:r>
              <a:rPr lang="fr-FR" sz="2000" b="1" dirty="0" smtClean="0">
                <a:solidFill>
                  <a:srgbClr val="404040"/>
                </a:solidFill>
                <a:latin typeface="Calibri" panose="020F0502020204030204" pitchFamily="34" charset="0"/>
                <a:cs typeface="Arial" panose="020B0604020202020204" pitchFamily="34" charset="0"/>
              </a:rPr>
              <a:t>Résultat</a:t>
            </a:r>
            <a:endParaRPr lang="fr-FR" sz="2000" b="1" dirty="0">
              <a:solidFill>
                <a:srgbClr val="404040"/>
              </a:solidFill>
              <a:latin typeface="Calibri" panose="020F0502020204030204" pitchFamily="34" charset="0"/>
              <a:cs typeface="Arial" panose="020B0604020202020204" pitchFamily="34" charset="0"/>
            </a:endParaRPr>
          </a:p>
          <a:p>
            <a:pPr>
              <a:defRPr/>
            </a:pPr>
            <a:r>
              <a:rPr lang="fr-FR" sz="400" spc="-10" dirty="0">
                <a:solidFill>
                  <a:srgbClr val="003B5A"/>
                </a:solidFill>
                <a:latin typeface="Century Gothic" pitchFamily="34" charset="0"/>
                <a:cs typeface="Times New Roman" pitchFamily="18" charset="0"/>
              </a:rPr>
              <a:t> </a:t>
            </a:r>
          </a:p>
          <a:p>
            <a:pPr>
              <a:defRPr/>
            </a:pPr>
            <a:endParaRPr lang="fr-FR" sz="1400" b="1" dirty="0" smtClean="0">
              <a:solidFill>
                <a:srgbClr val="404040"/>
              </a:solidFill>
              <a:latin typeface="Calibri" panose="020F0502020204030204" pitchFamily="34" charset="0"/>
              <a:cs typeface="Arial" panose="020B0604020202020204" pitchFamily="34" charset="0"/>
            </a:endParaRPr>
          </a:p>
          <a:p>
            <a:pPr>
              <a:defRPr/>
            </a:pPr>
            <a:r>
              <a:rPr lang="fr-FR" sz="1400" b="1" dirty="0" smtClean="0">
                <a:solidFill>
                  <a:srgbClr val="404040"/>
                </a:solidFill>
                <a:latin typeface="Calibri" panose="020F0502020204030204" pitchFamily="34" charset="0"/>
                <a:cs typeface="Arial" panose="020B0604020202020204" pitchFamily="34" charset="0"/>
              </a:rPr>
              <a:t>La </a:t>
            </a:r>
            <a:r>
              <a:rPr lang="fr-FR" sz="1400" b="1" dirty="0">
                <a:solidFill>
                  <a:srgbClr val="404040"/>
                </a:solidFill>
                <a:latin typeface="Calibri" panose="020F0502020204030204" pitchFamily="34" charset="0"/>
                <a:cs typeface="Arial" panose="020B0604020202020204" pitchFamily="34" charset="0"/>
              </a:rPr>
              <a:t>peau est désaltérée, lisse, rayonnante de beauté !</a:t>
            </a:r>
            <a:endParaRPr lang="en-GB" sz="1400" b="1" dirty="0">
              <a:solidFill>
                <a:srgbClr val="404040"/>
              </a:solidFill>
              <a:latin typeface="Calibri" panose="020F0502020204030204" pitchFamily="34" charset="0"/>
              <a:cs typeface="Arial" panose="020B0604020202020204" pitchFamily="34" charset="0"/>
            </a:endParaRPr>
          </a:p>
        </p:txBody>
      </p:sp>
      <p:sp>
        <p:nvSpPr>
          <p:cNvPr id="17412" name="Text Box 11"/>
          <p:cNvSpPr txBox="1">
            <a:spLocks noChangeArrowheads="1"/>
          </p:cNvSpPr>
          <p:nvPr/>
        </p:nvSpPr>
        <p:spPr bwMode="auto">
          <a:xfrm>
            <a:off x="1178876" y="5304740"/>
            <a:ext cx="5206048" cy="1384982"/>
          </a:xfrm>
          <a:prstGeom prst="rect">
            <a:avLst/>
          </a:prstGeom>
          <a:noFill/>
          <a:ln w="9525">
            <a:noFill/>
            <a:miter lim="800000"/>
            <a:headEnd/>
            <a:tailEnd/>
          </a:ln>
        </p:spPr>
        <p:txBody>
          <a:bodyPr wrap="square" lIns="91426" tIns="45714" rIns="91426" bIns="45714">
            <a:spAutoFit/>
          </a:bodyPr>
          <a:lstStyle/>
          <a:p>
            <a:pPr marL="285750" indent="-285750">
              <a:spcBef>
                <a:spcPct val="50000"/>
              </a:spcBef>
              <a:buClr>
                <a:srgbClr val="DC006B"/>
              </a:buClr>
              <a:buFont typeface="Calibri" panose="020F0502020204030204" pitchFamily="34" charset="0"/>
              <a:buChar char="+"/>
              <a:tabLst>
                <a:tab pos="539750" algn="l"/>
              </a:tabLst>
            </a:pPr>
            <a:r>
              <a:rPr lang="fr-FR" sz="1400" dirty="0">
                <a:solidFill>
                  <a:srgbClr val="404040"/>
                </a:solidFill>
                <a:latin typeface="Calibri" panose="020F0502020204030204" pitchFamily="34" charset="0"/>
                <a:cs typeface="Arial" panose="020B0604020202020204" pitchFamily="34" charset="0"/>
              </a:rPr>
              <a:t>Retrouvez  la Framboise </a:t>
            </a:r>
            <a:r>
              <a:rPr lang="fr-FR" sz="1400" b="1" dirty="0" smtClean="0">
                <a:solidFill>
                  <a:srgbClr val="404040"/>
                </a:solidFill>
                <a:latin typeface="Calibri" panose="020F0502020204030204" pitchFamily="34" charset="0"/>
                <a:cs typeface="Arial" panose="020B0604020202020204" pitchFamily="34" charset="0"/>
              </a:rPr>
              <a:t>rafraîchissante </a:t>
            </a:r>
            <a:r>
              <a:rPr lang="fr-FR" sz="1400" b="1" dirty="0">
                <a:solidFill>
                  <a:srgbClr val="404040"/>
                </a:solidFill>
                <a:latin typeface="Calibri" panose="020F0502020204030204" pitchFamily="34" charset="0"/>
                <a:cs typeface="Arial" panose="020B0604020202020204" pitchFamily="34" charset="0"/>
              </a:rPr>
              <a:t>et gourmande </a:t>
            </a:r>
            <a:r>
              <a:rPr lang="fr-FR" sz="1400" dirty="0">
                <a:solidFill>
                  <a:srgbClr val="404040"/>
                </a:solidFill>
                <a:latin typeface="Calibri" panose="020F0502020204030204" pitchFamily="34" charset="0"/>
                <a:cs typeface="Arial" panose="020B0604020202020204" pitchFamily="34" charset="0"/>
              </a:rPr>
              <a:t>et l’acide hyaluronique </a:t>
            </a:r>
            <a:r>
              <a:rPr lang="fr-FR" sz="1400" b="1" dirty="0">
                <a:solidFill>
                  <a:srgbClr val="404040"/>
                </a:solidFill>
                <a:latin typeface="Calibri" panose="020F0502020204030204" pitchFamily="34" charset="0"/>
                <a:cs typeface="Arial" panose="020B0604020202020204" pitchFamily="34" charset="0"/>
              </a:rPr>
              <a:t>hydratant et protecteur</a:t>
            </a:r>
            <a:r>
              <a:rPr lang="fr-FR" sz="1400" dirty="0">
                <a:solidFill>
                  <a:srgbClr val="404040"/>
                </a:solidFill>
                <a:latin typeface="Calibri" panose="020F0502020204030204" pitchFamily="34" charset="0"/>
                <a:cs typeface="Arial" panose="020B0604020202020204" pitchFamily="34" charset="0"/>
              </a:rPr>
              <a:t>.</a:t>
            </a:r>
          </a:p>
          <a:p>
            <a:pPr marL="285750" indent="-285750">
              <a:spcBef>
                <a:spcPct val="50000"/>
              </a:spcBef>
              <a:buClr>
                <a:srgbClr val="DC006B"/>
              </a:buClr>
              <a:buFont typeface="Calibri" panose="020F0502020204030204" pitchFamily="34" charset="0"/>
              <a:buChar char="+"/>
              <a:tabLst>
                <a:tab pos="539750" algn="l"/>
              </a:tabLst>
            </a:pPr>
            <a:endParaRPr lang="fr-FR" sz="1400" dirty="0">
              <a:solidFill>
                <a:srgbClr val="404040"/>
              </a:solidFill>
              <a:latin typeface="Calibri" panose="020F0502020204030204" pitchFamily="34" charset="0"/>
              <a:cs typeface="Arial" panose="020B0604020202020204" pitchFamily="34" charset="0"/>
            </a:endParaRPr>
          </a:p>
          <a:p>
            <a:pPr marL="285750" indent="-285750">
              <a:spcBef>
                <a:spcPct val="50000"/>
              </a:spcBef>
              <a:buClr>
                <a:srgbClr val="DC006B"/>
              </a:buClr>
              <a:buFont typeface="Calibri" panose="020F0502020204030204" pitchFamily="34" charset="0"/>
              <a:buChar char="+"/>
              <a:tabLst>
                <a:tab pos="539750" algn="l"/>
              </a:tabLst>
            </a:pPr>
            <a:r>
              <a:rPr lang="fr-FR" sz="1400" dirty="0">
                <a:solidFill>
                  <a:srgbClr val="404040"/>
                </a:solidFill>
                <a:latin typeface="Calibri" panose="020F0502020204030204" pitchFamily="34" charset="0"/>
                <a:cs typeface="Arial" panose="020B0604020202020204" pitchFamily="34" charset="0"/>
              </a:rPr>
              <a:t>Véritable  </a:t>
            </a:r>
            <a:r>
              <a:rPr lang="fr-FR" sz="1400" b="1" dirty="0">
                <a:solidFill>
                  <a:srgbClr val="404040"/>
                </a:solidFill>
                <a:latin typeface="Calibri" panose="020F0502020204030204" pitchFamily="34" charset="0"/>
                <a:cs typeface="Arial" panose="020B0604020202020204" pitchFamily="34" charset="0"/>
              </a:rPr>
              <a:t>« bain d’hydratation »</a:t>
            </a:r>
            <a:r>
              <a:rPr lang="fr-FR" sz="1400" dirty="0">
                <a:solidFill>
                  <a:srgbClr val="404040"/>
                </a:solidFill>
                <a:latin typeface="Calibri" panose="020F0502020204030204" pitchFamily="34" charset="0"/>
                <a:cs typeface="Arial" panose="020B0604020202020204" pitchFamily="34" charset="0"/>
              </a:rPr>
              <a:t>, ce soin </a:t>
            </a:r>
            <a:r>
              <a:rPr lang="fr-FR" sz="1400" b="1" dirty="0">
                <a:solidFill>
                  <a:srgbClr val="404040"/>
                </a:solidFill>
                <a:latin typeface="Calibri" panose="020F0502020204030204" pitchFamily="34" charset="0"/>
                <a:cs typeface="Arial" panose="020B0604020202020204" pitchFamily="34" charset="0"/>
              </a:rPr>
              <a:t>désaltère intensément</a:t>
            </a:r>
            <a:r>
              <a:rPr lang="fr-FR" sz="1400" dirty="0">
                <a:solidFill>
                  <a:srgbClr val="404040"/>
                </a:solidFill>
                <a:latin typeface="Calibri" panose="020F0502020204030204" pitchFamily="34" charset="0"/>
                <a:cs typeface="Arial" panose="020B0604020202020204" pitchFamily="34" charset="0"/>
              </a:rPr>
              <a:t>, </a:t>
            </a:r>
            <a:r>
              <a:rPr lang="fr-FR" sz="1400" b="1" dirty="0">
                <a:solidFill>
                  <a:srgbClr val="404040"/>
                </a:solidFill>
                <a:latin typeface="Calibri" panose="020F0502020204030204" pitchFamily="34" charset="0"/>
                <a:cs typeface="Arial" panose="020B0604020202020204" pitchFamily="34" charset="0"/>
              </a:rPr>
              <a:t>lisse la peau</a:t>
            </a:r>
            <a:r>
              <a:rPr lang="fr-FR" sz="1400" dirty="0">
                <a:solidFill>
                  <a:srgbClr val="404040"/>
                </a:solidFill>
                <a:latin typeface="Calibri" panose="020F0502020204030204" pitchFamily="34" charset="0"/>
                <a:cs typeface="Arial" panose="020B0604020202020204" pitchFamily="34" charset="0"/>
              </a:rPr>
              <a:t> et procure une sensation de </a:t>
            </a:r>
            <a:r>
              <a:rPr lang="fr-FR" sz="1400" b="1" dirty="0">
                <a:solidFill>
                  <a:srgbClr val="404040"/>
                </a:solidFill>
                <a:latin typeface="Calibri" panose="020F0502020204030204" pitchFamily="34" charset="0"/>
                <a:cs typeface="Arial" panose="020B0604020202020204" pitchFamily="34" charset="0"/>
              </a:rPr>
              <a:t>fraîcheur</a:t>
            </a:r>
            <a:r>
              <a:rPr lang="fr-FR" sz="1400" dirty="0">
                <a:solidFill>
                  <a:srgbClr val="404040"/>
                </a:solidFill>
                <a:latin typeface="Calibri" panose="020F0502020204030204" pitchFamily="34" charset="0"/>
                <a:cs typeface="Arial" panose="020B0604020202020204" pitchFamily="34" charset="0"/>
              </a:rPr>
              <a:t> absolue. </a:t>
            </a:r>
          </a:p>
        </p:txBody>
      </p:sp>
      <p:sp>
        <p:nvSpPr>
          <p:cNvPr id="17413" name="Rectangle 32"/>
          <p:cNvSpPr>
            <a:spLocks noChangeArrowheads="1"/>
          </p:cNvSpPr>
          <p:nvPr/>
        </p:nvSpPr>
        <p:spPr bwMode="auto">
          <a:xfrm>
            <a:off x="705802" y="2586038"/>
            <a:ext cx="6152197" cy="1285875"/>
          </a:xfrm>
          <a:prstGeom prst="rect">
            <a:avLst/>
          </a:prstGeom>
          <a:solidFill>
            <a:schemeClr val="bg1"/>
          </a:solidFill>
          <a:ln w="9525">
            <a:noFill/>
            <a:round/>
            <a:headEnd/>
            <a:tailEnd/>
          </a:ln>
        </p:spPr>
        <p:txBody>
          <a:bodyPr wrap="none" lIns="91384" tIns="45694" rIns="91384" bIns="45694" anchor="ctr"/>
          <a:lstStyle/>
          <a:p>
            <a:pPr defTabSz="874713"/>
            <a:endParaRPr lang="fr-FR">
              <a:solidFill>
                <a:schemeClr val="bg1"/>
              </a:solidFill>
              <a:latin typeface="Century Gothic" pitchFamily="34" charset="0"/>
            </a:endParaRPr>
          </a:p>
        </p:txBody>
      </p:sp>
      <p:sp>
        <p:nvSpPr>
          <p:cNvPr id="19" name="Text Box 5"/>
          <p:cNvSpPr txBox="1">
            <a:spLocks noChangeArrowheads="1"/>
          </p:cNvSpPr>
          <p:nvPr/>
        </p:nvSpPr>
        <p:spPr bwMode="auto">
          <a:xfrm>
            <a:off x="587693" y="2655888"/>
            <a:ext cx="4555807" cy="1237262"/>
          </a:xfrm>
          <a:prstGeom prst="rect">
            <a:avLst/>
          </a:prstGeom>
          <a:solidFill>
            <a:srgbClr val="DC006B"/>
          </a:solidFill>
          <a:ln w="9525">
            <a:noFill/>
            <a:miter lim="800000"/>
            <a:headEnd/>
            <a:tailEnd/>
          </a:ln>
        </p:spPr>
        <p:txBody>
          <a:bodyPr wrap="square">
            <a:spAutoFit/>
          </a:bodyPr>
          <a:lstStyle/>
          <a:p>
            <a:pPr>
              <a:spcBef>
                <a:spcPct val="10000"/>
              </a:spcBef>
              <a:defRPr/>
            </a:pPr>
            <a:r>
              <a:rPr lang="fr-FR" spc="-50" dirty="0">
                <a:solidFill>
                  <a:schemeClr val="bg1"/>
                </a:solidFill>
                <a:latin typeface="Calibri" panose="020F0502020204030204" pitchFamily="34" charset="0"/>
              </a:rPr>
              <a:t>SOIN  </a:t>
            </a:r>
          </a:p>
          <a:p>
            <a:pPr>
              <a:spcBef>
                <a:spcPct val="10000"/>
              </a:spcBef>
              <a:defRPr/>
            </a:pPr>
            <a:r>
              <a:rPr lang="fr-FR" b="1" dirty="0">
                <a:solidFill>
                  <a:schemeClr val="bg1"/>
                </a:solidFill>
                <a:latin typeface="Calibri" panose="020F0502020204030204" pitchFamily="34" charset="0"/>
              </a:rPr>
              <a:t>DÉSALTÉRANT </a:t>
            </a:r>
          </a:p>
          <a:p>
            <a:pPr>
              <a:defRPr/>
            </a:pPr>
            <a:r>
              <a:rPr lang="fr-FR" dirty="0">
                <a:solidFill>
                  <a:schemeClr val="bg1"/>
                </a:solidFill>
                <a:latin typeface="Calibri" panose="020F0502020204030204" pitchFamily="34" charset="0"/>
              </a:rPr>
              <a:t>À LA FRAMBOISE</a:t>
            </a:r>
          </a:p>
        </p:txBody>
      </p:sp>
      <p:cxnSp>
        <p:nvCxnSpPr>
          <p:cNvPr id="35" name="Connecteur droit 34"/>
          <p:cNvCxnSpPr/>
          <p:nvPr/>
        </p:nvCxnSpPr>
        <p:spPr>
          <a:xfrm flipV="1">
            <a:off x="587693" y="8038338"/>
            <a:ext cx="5824537" cy="9525"/>
          </a:xfrm>
          <a:prstGeom prst="line">
            <a:avLst/>
          </a:prstGeom>
          <a:ln>
            <a:solidFill>
              <a:srgbClr val="DC006B"/>
            </a:solidFill>
          </a:ln>
        </p:spPr>
        <p:style>
          <a:lnRef idx="1">
            <a:schemeClr val="accent1"/>
          </a:lnRef>
          <a:fillRef idx="0">
            <a:schemeClr val="accent1"/>
          </a:fillRef>
          <a:effectRef idx="0">
            <a:schemeClr val="accent1"/>
          </a:effectRef>
          <a:fontRef idx="minor">
            <a:schemeClr val="tx1"/>
          </a:fontRef>
        </p:style>
      </p:cxnSp>
      <p:sp>
        <p:nvSpPr>
          <p:cNvPr id="17416" name="Rectangle 13"/>
          <p:cNvSpPr>
            <a:spLocks noChangeAspect="1" noChangeArrowheads="1"/>
          </p:cNvSpPr>
          <p:nvPr/>
        </p:nvSpPr>
        <p:spPr bwMode="auto">
          <a:xfrm>
            <a:off x="612077" y="1559428"/>
            <a:ext cx="2472499" cy="984873"/>
          </a:xfrm>
          <a:prstGeom prst="rect">
            <a:avLst/>
          </a:prstGeom>
          <a:noFill/>
          <a:ln w="9525">
            <a:noFill/>
            <a:miter lim="800000"/>
            <a:headEnd/>
            <a:tailEnd/>
          </a:ln>
        </p:spPr>
        <p:txBody>
          <a:bodyPr wrap="square" lIns="91426" tIns="45714" rIns="91426" bIns="45714">
            <a:spAutoFit/>
          </a:bodyPr>
          <a:lstStyle/>
          <a:p>
            <a:pPr fontAlgn="ctr">
              <a:spcBef>
                <a:spcPts val="600"/>
              </a:spcBef>
              <a:defRPr/>
            </a:pPr>
            <a:r>
              <a:rPr lang="fr-FR" sz="1600" dirty="0">
                <a:solidFill>
                  <a:srgbClr val="404040"/>
                </a:solidFill>
                <a:latin typeface="Calibri" panose="020F0502020204030204" pitchFamily="34" charset="0"/>
                <a:cs typeface="Arial" panose="020B0604020202020204" pitchFamily="34" charset="0"/>
              </a:rPr>
              <a:t>La peau tiraille ?</a:t>
            </a:r>
          </a:p>
          <a:p>
            <a:pPr fontAlgn="ctr">
              <a:spcBef>
                <a:spcPts val="600"/>
              </a:spcBef>
              <a:defRPr/>
            </a:pPr>
            <a:r>
              <a:rPr lang="fr-FR" sz="1600" dirty="0">
                <a:solidFill>
                  <a:srgbClr val="404040"/>
                </a:solidFill>
                <a:latin typeface="Calibri" panose="020F0502020204030204" pitchFamily="34" charset="0"/>
                <a:cs typeface="Arial" panose="020B0604020202020204" pitchFamily="34" charset="0"/>
                <a:sym typeface="Symbol" pitchFamily="18" charset="2"/>
              </a:rPr>
              <a:t>Elle a besoin de souplesse ? </a:t>
            </a:r>
            <a:endParaRPr lang="fr-FR" sz="1600" dirty="0" smtClean="0">
              <a:solidFill>
                <a:srgbClr val="404040"/>
              </a:solidFill>
              <a:latin typeface="Calibri" panose="020F0502020204030204" pitchFamily="34" charset="0"/>
              <a:cs typeface="Arial" panose="020B0604020202020204" pitchFamily="34" charset="0"/>
              <a:sym typeface="Symbol" pitchFamily="18" charset="2"/>
            </a:endParaRPr>
          </a:p>
          <a:p>
            <a:pPr fontAlgn="ctr">
              <a:spcBef>
                <a:spcPts val="600"/>
              </a:spcBef>
              <a:defRPr/>
            </a:pPr>
            <a:r>
              <a:rPr lang="fr-FR" sz="1600" dirty="0">
                <a:solidFill>
                  <a:srgbClr val="404040"/>
                </a:solidFill>
                <a:latin typeface="Calibri" panose="020F0502020204030204" pitchFamily="34" charset="0"/>
                <a:cs typeface="Arial" panose="020B0604020202020204" pitchFamily="34" charset="0"/>
              </a:rPr>
              <a:t>D</a:t>
            </a:r>
            <a:r>
              <a:rPr lang="fr-FR" sz="1600" dirty="0" smtClean="0">
                <a:solidFill>
                  <a:srgbClr val="404040"/>
                </a:solidFill>
                <a:latin typeface="Calibri" panose="020F0502020204030204" pitchFamily="34" charset="0"/>
                <a:cs typeface="Arial" panose="020B0604020202020204" pitchFamily="34" charset="0"/>
              </a:rPr>
              <a:t>e </a:t>
            </a:r>
            <a:r>
              <a:rPr lang="fr-FR" sz="1600" dirty="0">
                <a:solidFill>
                  <a:srgbClr val="404040"/>
                </a:solidFill>
                <a:latin typeface="Calibri" panose="020F0502020204030204" pitchFamily="34" charset="0"/>
                <a:cs typeface="Arial" panose="020B0604020202020204" pitchFamily="34" charset="0"/>
              </a:rPr>
              <a:t>confort ? </a:t>
            </a:r>
          </a:p>
        </p:txBody>
      </p:sp>
      <p:sp>
        <p:nvSpPr>
          <p:cNvPr id="16" name="ZoneTexte 15"/>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pic>
        <p:nvPicPr>
          <p:cNvPr id="14" name="Picture 14" descr="C:\Users\pc\Dropbox\Dr Renaud\PARTAGE DR RENAUD\NEW COMMUNICATION\TREATMENTS PICTURES\FACE\L_000160 final.jpg"/>
          <p:cNvPicPr>
            <a:picLocks noChangeAspect="1" noChangeArrowheads="1"/>
          </p:cNvPicPr>
          <p:nvPr/>
        </p:nvPicPr>
        <p:blipFill>
          <a:blip r:embed="rId2" cstate="print"/>
          <a:srcRect/>
          <a:stretch>
            <a:fillRect/>
          </a:stretch>
        </p:blipFill>
        <p:spPr bwMode="auto">
          <a:xfrm>
            <a:off x="3458998" y="2207927"/>
            <a:ext cx="2925926" cy="2190347"/>
          </a:xfrm>
          <a:prstGeom prst="rect">
            <a:avLst/>
          </a:prstGeom>
          <a:ln>
            <a:noFill/>
          </a:ln>
          <a:effectLst>
            <a:outerShdw blurRad="190500" algn="tl" rotWithShape="0">
              <a:srgbClr val="000000">
                <a:alpha val="70000"/>
              </a:srgbClr>
            </a:outerShd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0"/>
          <p:cNvSpPr>
            <a:spLocks noChangeArrowheads="1"/>
          </p:cNvSpPr>
          <p:nvPr/>
        </p:nvSpPr>
        <p:spPr bwMode="auto">
          <a:xfrm>
            <a:off x="569532" y="2286791"/>
            <a:ext cx="6117019" cy="406400"/>
          </a:xfrm>
          <a:prstGeom prst="rect">
            <a:avLst/>
          </a:prstGeom>
          <a:solidFill>
            <a:srgbClr val="DC006B"/>
          </a:solidFill>
          <a:ln w="9525">
            <a:noFill/>
            <a:prstDash val="lgDashDot"/>
            <a:round/>
            <a:headEnd/>
            <a:tailEnd/>
          </a:ln>
        </p:spPr>
        <p:txBody>
          <a:bodyPr wrap="none" lIns="91384" tIns="45694" rIns="91384" bIns="45694" anchor="ctr"/>
          <a:lstStyle/>
          <a:p>
            <a:pPr defTabSz="874713"/>
            <a:endParaRPr lang="fr-FR">
              <a:solidFill>
                <a:schemeClr val="bg1"/>
              </a:solidFill>
              <a:latin typeface="Century Gothic" pitchFamily="34" charset="0"/>
            </a:endParaRPr>
          </a:p>
        </p:txBody>
      </p:sp>
      <p:graphicFrame>
        <p:nvGraphicFramePr>
          <p:cNvPr id="27" name="Tableau 26"/>
          <p:cNvGraphicFramePr>
            <a:graphicFrameLocks noGrp="1"/>
          </p:cNvGraphicFramePr>
          <p:nvPr>
            <p:extLst>
              <p:ext uri="{D42A27DB-BD31-4B8C-83A1-F6EECF244321}">
                <p14:modId xmlns:p14="http://schemas.microsoft.com/office/powerpoint/2010/main" val="2589731079"/>
              </p:ext>
            </p:extLst>
          </p:nvPr>
        </p:nvGraphicFramePr>
        <p:xfrm>
          <a:off x="755903" y="2687953"/>
          <a:ext cx="5930647" cy="2383454"/>
        </p:xfrm>
        <a:graphic>
          <a:graphicData uri="http://schemas.openxmlformats.org/drawingml/2006/table">
            <a:tbl>
              <a:tblPr firstRow="1" bandRow="1">
                <a:tableStyleId>{5C22544A-7EE6-4342-B048-85BDC9FD1C3A}</a:tableStyleId>
              </a:tblPr>
              <a:tblGrid>
                <a:gridCol w="1294689"/>
                <a:gridCol w="2162717"/>
                <a:gridCol w="272119"/>
                <a:gridCol w="2201122"/>
              </a:tblGrid>
              <a:tr h="499337">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cap="none" normalizeH="0" baseline="0" noProof="0" dirty="0" smtClean="0">
                          <a:ln>
                            <a:noFill/>
                          </a:ln>
                          <a:solidFill>
                            <a:srgbClr val="DC006B"/>
                          </a:solidFill>
                          <a:effectLst/>
                          <a:latin typeface="Calibri" panose="020F0502020204030204" pitchFamily="34" charset="0"/>
                          <a:cs typeface="BrowalliaUPC" panose="020B0604020202020204" pitchFamily="34" charset="-34"/>
                        </a:rPr>
                        <a:t>HUILE DE MODELAGE VISAGE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404040"/>
                          </a:solidFill>
                          <a:latin typeface="Calibri" panose="020F0502020204030204" pitchFamily="34" charset="0"/>
                          <a:cs typeface="BrowalliaUPC" panose="020B0604020202020204" pitchFamily="34" charset="-34"/>
                        </a:rPr>
                        <a:t>Huile nourrissante ultra-sensorielle</a:t>
                      </a:r>
                    </a:p>
                  </a:txBody>
                  <a:tcPr anchor="ctr">
                    <a:lnL w="12700" cap="flat" cmpd="sng" algn="ctr">
                      <a:solidFill>
                        <a:srgbClr val="DC006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r"/>
                      <a:r>
                        <a:rPr lang="fr-FR" sz="1000" b="0" dirty="0" smtClean="0">
                          <a:solidFill>
                            <a:srgbClr val="404040"/>
                          </a:solidFill>
                          <a:latin typeface="Calibri" panose="020F0502020204030204" pitchFamily="34" charset="0"/>
                        </a:rPr>
                        <a:t>Pour 10 soins</a:t>
                      </a:r>
                      <a:endParaRPr lang="fr-FR" sz="1000" b="0" dirty="0">
                        <a:solidFill>
                          <a:srgbClr val="40404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fr-FR" sz="800" spc="-40" baseline="0" dirty="0" smtClean="0">
                        <a:solidFill>
                          <a:srgbClr val="003B5A"/>
                        </a:solidFill>
                        <a:latin typeface="Century Gothic" pitchFamily="34" charset="0"/>
                        <a:cs typeface="Times New Roman" pitchFamily="18" charset="0"/>
                        <a:sym typeface="Symbol" pitchFamily="18" charset="2"/>
                      </a:endParaRPr>
                    </a:p>
                  </a:txBody>
                  <a:tcPr>
                    <a:lnL w="12700" cap="flat" cmpd="sng" algn="ctr">
                      <a:no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1199456">
                <a:tc>
                  <a:txBody>
                    <a:bodyPr/>
                    <a:lstStyle/>
                    <a:p>
                      <a:endParaRPr lang="fr-FR" sz="1800" dirty="0">
                        <a:latin typeface="Calibri" panose="020F0502020204030204" pitchFamily="34" charset="0"/>
                        <a:cs typeface="BrowalliaUPC" panose="020B0604020202020204" pitchFamily="34" charset="-34"/>
                      </a:endParaRPr>
                    </a:p>
                  </a:txBody>
                  <a:tcPr>
                    <a:lnL w="12700" cap="flat" cmpd="sng" algn="ctr">
                      <a:solidFill>
                        <a:srgbClr val="DC006B"/>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266700" indent="-1588" algn="just">
                        <a:spcBef>
                          <a:spcPts val="0"/>
                        </a:spcBef>
                        <a:spcAft>
                          <a:spcPts val="0"/>
                        </a:spcAft>
                        <a:buClr>
                          <a:srgbClr val="DC006B"/>
                        </a:buClr>
                        <a:buFont typeface="Wingdings" pitchFamily="2" charset="2"/>
                        <a:buNone/>
                        <a:defRPr/>
                      </a:pPr>
                      <a:r>
                        <a:rPr lang="fr-FR" sz="1000" dirty="0" smtClean="0">
                          <a:solidFill>
                            <a:srgbClr val="DC006B"/>
                          </a:solidFill>
                          <a:latin typeface="Calibri" panose="020F0502020204030204" pitchFamily="34" charset="0"/>
                          <a:cs typeface="BrowalliaUPC" panose="020B0604020202020204" pitchFamily="34" charset="-34"/>
                        </a:rPr>
                        <a:t>HUILES DE NOIX DE COCO, OLIVE  &amp;</a:t>
                      </a:r>
                      <a:r>
                        <a:rPr lang="fr-FR" sz="1000" baseline="0" dirty="0" smtClean="0">
                          <a:solidFill>
                            <a:srgbClr val="DC006B"/>
                          </a:solidFill>
                          <a:latin typeface="Calibri" panose="020F0502020204030204" pitchFamily="34" charset="0"/>
                          <a:cs typeface="BrowalliaUPC" panose="020B0604020202020204" pitchFamily="34" charset="-34"/>
                        </a:rPr>
                        <a:t> A</a:t>
                      </a:r>
                      <a:r>
                        <a:rPr lang="fr-FR" sz="1000" dirty="0" smtClean="0">
                          <a:solidFill>
                            <a:srgbClr val="DC006B"/>
                          </a:solidFill>
                          <a:latin typeface="Calibri" panose="020F0502020204030204" pitchFamily="34" charset="0"/>
                          <a:cs typeface="BrowalliaUPC" panose="020B0604020202020204" pitchFamily="34" charset="-34"/>
                        </a:rPr>
                        <a:t>VOCAT</a:t>
                      </a:r>
                    </a:p>
                    <a:p>
                      <a:pPr marL="436562" indent="-171450" algn="just">
                        <a:spcBef>
                          <a:spcPts val="0"/>
                        </a:spcBef>
                        <a:spcAft>
                          <a:spcPts val="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cs typeface="BrowalliaUPC" panose="020B0604020202020204" pitchFamily="34" charset="-34"/>
                        </a:rPr>
                        <a:t>Reconnues pour leurs </a:t>
                      </a:r>
                      <a:r>
                        <a:rPr lang="fr-FR" sz="1000" b="1" dirty="0" smtClean="0">
                          <a:solidFill>
                            <a:srgbClr val="404040"/>
                          </a:solidFill>
                          <a:latin typeface="Calibri" panose="020F0502020204030204" pitchFamily="34" charset="0"/>
                          <a:cs typeface="BrowalliaUPC" panose="020B0604020202020204" pitchFamily="34" charset="-34"/>
                        </a:rPr>
                        <a:t>propriétés nourrissantes </a:t>
                      </a:r>
                      <a:r>
                        <a:rPr lang="fr-FR" sz="1000" dirty="0" smtClean="0">
                          <a:solidFill>
                            <a:srgbClr val="404040"/>
                          </a:solidFill>
                          <a:latin typeface="Calibri" panose="020F0502020204030204" pitchFamily="34" charset="0"/>
                          <a:cs typeface="BrowalliaUPC" panose="020B0604020202020204" pitchFamily="34" charset="-34"/>
                        </a:rPr>
                        <a:t>et </a:t>
                      </a:r>
                      <a:r>
                        <a:rPr lang="fr-FR" sz="1000" b="1" dirty="0" smtClean="0">
                          <a:solidFill>
                            <a:srgbClr val="404040"/>
                          </a:solidFill>
                          <a:latin typeface="Calibri" panose="020F0502020204030204" pitchFamily="34" charset="0"/>
                          <a:cs typeface="BrowalliaUPC" panose="020B0604020202020204" pitchFamily="34" charset="-34"/>
                        </a:rPr>
                        <a:t>assouplissantes</a:t>
                      </a:r>
                      <a:r>
                        <a:rPr lang="fr-FR" sz="1000" dirty="0" smtClean="0">
                          <a:solidFill>
                            <a:srgbClr val="404040"/>
                          </a:solidFill>
                          <a:latin typeface="Calibri" panose="020F0502020204030204" pitchFamily="34" charset="0"/>
                          <a:cs typeface="BrowalliaUPC" panose="020B0604020202020204" pitchFamily="34" charset="-34"/>
                        </a:rPr>
                        <a:t>, elles présentent également des </a:t>
                      </a:r>
                      <a:r>
                        <a:rPr lang="fr-FR" sz="1000" b="1" dirty="0" smtClean="0">
                          <a:solidFill>
                            <a:srgbClr val="404040"/>
                          </a:solidFill>
                          <a:latin typeface="Calibri" panose="020F0502020204030204" pitchFamily="34" charset="0"/>
                          <a:cs typeface="BrowalliaUPC" panose="020B0604020202020204" pitchFamily="34" charset="-34"/>
                        </a:rPr>
                        <a:t>vertus régénératrices  et restructurantes. </a:t>
                      </a:r>
                      <a:endParaRPr lang="fr-FR" sz="1000" dirty="0" smtClean="0">
                        <a:solidFill>
                          <a:srgbClr val="404040"/>
                        </a:solidFill>
                        <a:latin typeface="Calibri" panose="020F0502020204030204" pitchFamily="34" charset="0"/>
                        <a:cs typeface="BrowalliaUPC" panose="020B0604020202020204" pitchFamily="34" charset="-34"/>
                      </a:endParaRPr>
                    </a:p>
                    <a:p>
                      <a:pPr marL="266700" indent="-1588" algn="just">
                        <a:spcBef>
                          <a:spcPts val="0"/>
                        </a:spcBef>
                        <a:spcAft>
                          <a:spcPts val="0"/>
                        </a:spcAft>
                        <a:buClr>
                          <a:srgbClr val="DC006B"/>
                        </a:buClr>
                        <a:buFont typeface="Wingdings" pitchFamily="2" charset="2"/>
                        <a:buChar char="ü"/>
                        <a:defRPr/>
                      </a:pPr>
                      <a:endParaRPr lang="fr-FR" sz="1000" dirty="0" smtClean="0">
                        <a:solidFill>
                          <a:srgbClr val="003B5A"/>
                        </a:solidFill>
                        <a:latin typeface="Calibri" panose="020F0502020204030204" pitchFamily="34" charset="0"/>
                        <a:cs typeface="BrowalliaUPC" panose="020B0604020202020204" pitchFamily="34" charset="-34"/>
                      </a:endParaRPr>
                    </a:p>
                    <a:p>
                      <a:pPr marL="266700" indent="-1588" algn="just">
                        <a:spcBef>
                          <a:spcPts val="0"/>
                        </a:spcBef>
                        <a:spcAft>
                          <a:spcPts val="0"/>
                        </a:spcAft>
                        <a:buClr>
                          <a:srgbClr val="DC006B"/>
                        </a:buClr>
                        <a:buFont typeface="Wingdings" pitchFamily="2" charset="2"/>
                        <a:buNone/>
                        <a:defRPr/>
                      </a:pPr>
                      <a:r>
                        <a:rPr lang="fr-FR" sz="1000" dirty="0" smtClean="0">
                          <a:solidFill>
                            <a:srgbClr val="DC006B"/>
                          </a:solidFill>
                          <a:latin typeface="Calibri" panose="020F0502020204030204" pitchFamily="34" charset="0"/>
                          <a:cs typeface="BrowalliaUPC" panose="020B0604020202020204" pitchFamily="34" charset="-34"/>
                        </a:rPr>
                        <a:t>HUILE DE PEPINS DE RAISIN</a:t>
                      </a:r>
                    </a:p>
                    <a:p>
                      <a:pPr marL="436562" indent="-171450" algn="just">
                        <a:spcBef>
                          <a:spcPts val="0"/>
                        </a:spcBef>
                        <a:spcAft>
                          <a:spcPts val="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cs typeface="BrowalliaUPC" panose="020B0604020202020204" pitchFamily="34" charset="-34"/>
                        </a:rPr>
                        <a:t>Riche en vitamine E, </a:t>
                      </a:r>
                      <a:r>
                        <a:rPr lang="fr-FR" sz="1000" b="1" dirty="0" smtClean="0">
                          <a:solidFill>
                            <a:srgbClr val="404040"/>
                          </a:solidFill>
                          <a:latin typeface="Calibri" panose="020F0502020204030204" pitchFamily="34" charset="0"/>
                          <a:cs typeface="BrowalliaUPC" panose="020B0604020202020204" pitchFamily="34" charset="-34"/>
                        </a:rPr>
                        <a:t>excellent antioxydant</a:t>
                      </a:r>
                      <a:r>
                        <a:rPr lang="fr-FR" sz="1000" dirty="0" smtClean="0">
                          <a:solidFill>
                            <a:srgbClr val="404040"/>
                          </a:solidFill>
                          <a:latin typeface="Calibri" panose="020F0502020204030204" pitchFamily="34" charset="0"/>
                          <a:cs typeface="BrowalliaUPC" panose="020B0604020202020204" pitchFamily="34" charset="-34"/>
                        </a:rPr>
                        <a:t>, elle bénéficie de </a:t>
                      </a:r>
                      <a:r>
                        <a:rPr lang="fr-FR" sz="1000" b="1" dirty="0" smtClean="0">
                          <a:solidFill>
                            <a:srgbClr val="404040"/>
                          </a:solidFill>
                          <a:latin typeface="Calibri" panose="020F0502020204030204" pitchFamily="34" charset="0"/>
                          <a:cs typeface="BrowalliaUPC" panose="020B0604020202020204" pitchFamily="34" charset="-34"/>
                        </a:rPr>
                        <a:t>propriétés régénératrices </a:t>
                      </a:r>
                      <a:r>
                        <a:rPr lang="fr-FR" sz="1000" dirty="0" smtClean="0">
                          <a:solidFill>
                            <a:srgbClr val="404040"/>
                          </a:solidFill>
                          <a:latin typeface="Calibri" panose="020F0502020204030204" pitchFamily="34" charset="0"/>
                          <a:cs typeface="BrowalliaUPC" panose="020B0604020202020204" pitchFamily="34" charset="-34"/>
                        </a:rPr>
                        <a:t>et </a:t>
                      </a:r>
                      <a:r>
                        <a:rPr lang="fr-FR" sz="1000" b="1" dirty="0" smtClean="0">
                          <a:solidFill>
                            <a:srgbClr val="404040"/>
                          </a:solidFill>
                          <a:latin typeface="Calibri" panose="020F0502020204030204" pitchFamily="34" charset="0"/>
                          <a:cs typeface="BrowalliaUPC" panose="020B0604020202020204" pitchFamily="34" charset="-34"/>
                        </a:rPr>
                        <a:t>restructurantes</a:t>
                      </a:r>
                      <a:r>
                        <a:rPr lang="fr-FR" sz="1000" dirty="0" smtClean="0">
                          <a:solidFill>
                            <a:srgbClr val="404040"/>
                          </a:solidFill>
                          <a:latin typeface="Calibri" panose="020F0502020204030204" pitchFamily="34" charset="0"/>
                          <a:cs typeface="BrowalliaUPC" panose="020B0604020202020204" pitchFamily="34" charset="-34"/>
                        </a:rPr>
                        <a:t> sur la peau. </a:t>
                      </a:r>
                    </a:p>
                  </a:txBody>
                  <a:tcPr anchor="ctr">
                    <a:lnL w="12700" cmpd="sng">
                      <a:noFill/>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pPr algn="ctr"/>
                      <a:endParaRPr lang="fr-FR" sz="800" baseline="0" dirty="0" smtClean="0">
                        <a:solidFill>
                          <a:srgbClr val="003B5A"/>
                        </a:solidFill>
                        <a:latin typeface="Century Gothic" pitchFamily="34" charset="0"/>
                        <a:ea typeface="Arial Unicode MS" pitchFamily="34" charset="-128"/>
                        <a:cs typeface="Arial" pitchFamily="34" charset="0"/>
                      </a:endParaRPr>
                    </a:p>
                  </a:txBody>
                  <a:tcPr anchor="b">
                    <a:lnL w="12700" cmpd="sng">
                      <a:noFill/>
                    </a:lnL>
                    <a:lnR w="12700" cap="flat" cmpd="sng" algn="ctr">
                      <a:solidFill>
                        <a:srgbClr val="944F31"/>
                      </a:solidFill>
                      <a:prstDash val="solid"/>
                      <a:round/>
                      <a:headEnd type="none" w="med" len="med"/>
                      <a:tailEnd type="none" w="med" len="med"/>
                    </a:lnR>
                    <a:lnT w="38100" cmpd="sng">
                      <a:noFill/>
                    </a:lnT>
                    <a:lnB w="12700" cap="flat" cmpd="sng" algn="ctr">
                      <a:solidFill>
                        <a:srgbClr val="944F31"/>
                      </a:solidFill>
                      <a:prstDash val="solid"/>
                      <a:round/>
                      <a:headEnd type="none" w="med" len="med"/>
                      <a:tailEnd type="none" w="med" len="med"/>
                    </a:lnB>
                    <a:lnTlToBr w="12700" cmpd="sng">
                      <a:noFill/>
                      <a:prstDash val="solid"/>
                    </a:lnTlToBr>
                    <a:lnBlToTr w="12700" cmpd="sng">
                      <a:noFill/>
                      <a:prstDash val="solid"/>
                    </a:lnBlToTr>
                    <a:noFill/>
                  </a:tcPr>
                </a:tc>
              </a:tr>
              <a:tr h="270578">
                <a:tc gridSpan="4">
                  <a:txBody>
                    <a:bodyPr/>
                    <a:lstStyle/>
                    <a:p>
                      <a:pPr algn="ctr"/>
                      <a:r>
                        <a:rPr lang="fr-FR" sz="1200" b="1" dirty="0" smtClean="0">
                          <a:solidFill>
                            <a:srgbClr val="404040"/>
                          </a:solidFill>
                          <a:latin typeface="Calibri" panose="020F0502020204030204" pitchFamily="34" charset="0"/>
                          <a:cs typeface="BrowalliaUPC" panose="020B0604020202020204" pitchFamily="34" charset="-34"/>
                          <a:sym typeface="Symbol" pitchFamily="18" charset="2"/>
                        </a:rPr>
                        <a:t>Résultat : </a:t>
                      </a:r>
                      <a:r>
                        <a:rPr lang="fr-FR" sz="1200" b="1" dirty="0" smtClean="0">
                          <a:solidFill>
                            <a:srgbClr val="404040"/>
                          </a:solidFill>
                          <a:latin typeface="Calibri" panose="020F0502020204030204" pitchFamily="34" charset="0"/>
                          <a:cs typeface="BrowalliaUPC" panose="020B0604020202020204" pitchFamily="34" charset="-34"/>
                          <a:sym typeface="Wingdings" pitchFamily="2" charset="2"/>
                        </a:rPr>
                        <a:t>La peau retrouve confort et souplesse, la jeunesse du visage est préservée.</a:t>
                      </a:r>
                      <a:endParaRPr lang="fr-FR" sz="1200" b="1" dirty="0">
                        <a:solidFill>
                          <a:srgbClr val="404040"/>
                        </a:solidFill>
                        <a:latin typeface="Calibri" panose="020F0502020204030204" pitchFamily="34" charset="0"/>
                        <a:cs typeface="BrowalliaUPC" panose="020B0604020202020204" pitchFamily="34" charset="-34"/>
                        <a:sym typeface="Wingdings" pitchFamily="2" charset="2"/>
                      </a:endParaRPr>
                    </a:p>
                  </a:txBody>
                  <a:tcPr>
                    <a:lnL w="12700" cap="flat" cmpd="sng" algn="ctr">
                      <a:solidFill>
                        <a:srgbClr val="DC006B"/>
                      </a:solid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82563" indent="-182563" fontAlgn="auto">
                        <a:spcBef>
                          <a:spcPts val="0"/>
                        </a:spcBef>
                        <a:spcAft>
                          <a:spcPts val="0"/>
                        </a:spcAft>
                        <a:buClr>
                          <a:srgbClr val="944F31"/>
                        </a:buClr>
                        <a:buFont typeface="Wingdings" pitchFamily="2" charset="2"/>
                        <a:buChar char="ü"/>
                        <a:defRPr/>
                      </a:pPr>
                      <a:endParaRPr lang="fr-FR" sz="1000" b="1" dirty="0" smtClean="0">
                        <a:solidFill>
                          <a:srgbClr val="003B5A"/>
                        </a:solidFill>
                        <a:latin typeface="Century Gothic" pitchFamily="34" charset="0"/>
                        <a:sym typeface="Symbol" pitchFamily="18" charset="2"/>
                      </a:endParaRPr>
                    </a:p>
                  </a:txBody>
                  <a:tcPr anchor="ctr">
                    <a:lnL w="12700" cmpd="sng">
                      <a:noFill/>
                    </a:lnL>
                    <a:lnR w="12700" cap="flat" cmpd="sng" algn="ctr">
                      <a:solidFill>
                        <a:srgbClr val="944F31"/>
                      </a:solidFill>
                      <a:prstDash val="solid"/>
                      <a:round/>
                      <a:headEnd type="none" w="med" len="med"/>
                      <a:tailEnd type="none" w="med" len="med"/>
                    </a:lnR>
                    <a:lnT w="12700" cmpd="sng">
                      <a:noFill/>
                    </a:lnT>
                    <a:lnB w="12700" cap="flat" cmpd="sng" algn="ctr">
                      <a:solidFill>
                        <a:srgbClr val="944F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r>
              <a:tr h="410341">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dirty="0" smtClean="0">
                          <a:solidFill>
                            <a:srgbClr val="404040"/>
                          </a:solidFill>
                          <a:latin typeface="Calibri" panose="020F0502020204030204" pitchFamily="34" charset="0"/>
                          <a:cs typeface="BrowalliaUPC" panose="020B0604020202020204" pitchFamily="34" charset="-34"/>
                        </a:rPr>
                        <a:t>Galénique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dirty="0" smtClean="0">
                          <a:solidFill>
                            <a:srgbClr val="404040"/>
                          </a:solidFill>
                          <a:latin typeface="Calibri" panose="020F0502020204030204" pitchFamily="34" charset="0"/>
                          <a:cs typeface="BrowalliaUPC" panose="020B0604020202020204" pitchFamily="34" charset="-34"/>
                          <a:sym typeface="Symbol" pitchFamily="18" charset="2"/>
                        </a:rPr>
                        <a:t>Texture huile </a:t>
                      </a:r>
                      <a:r>
                        <a:rPr lang="fr-FR" sz="1000" b="0" dirty="0" smtClean="0">
                          <a:solidFill>
                            <a:srgbClr val="404040"/>
                          </a:solidFill>
                          <a:latin typeface="Calibri" panose="020F0502020204030204" pitchFamily="34" charset="0"/>
                          <a:cs typeface="BrowalliaUPC" panose="020B0604020202020204" pitchFamily="34" charset="-34"/>
                        </a:rPr>
                        <a:t>/  Parfum gourmand cocooning / couleur</a:t>
                      </a:r>
                      <a:r>
                        <a:rPr lang="fr-FR" sz="1000" b="0" baseline="0" dirty="0" smtClean="0">
                          <a:solidFill>
                            <a:srgbClr val="404040"/>
                          </a:solidFill>
                          <a:latin typeface="Calibri" panose="020F0502020204030204" pitchFamily="34" charset="0"/>
                          <a:cs typeface="BrowalliaUPC" panose="020B0604020202020204" pitchFamily="34" charset="-34"/>
                        </a:rPr>
                        <a:t> jaune clair</a:t>
                      </a:r>
                      <a:endParaRPr lang="fr-FR" sz="1000" b="0" i="1" dirty="0" smtClean="0">
                        <a:solidFill>
                          <a:srgbClr val="404040"/>
                        </a:solidFill>
                        <a:latin typeface="Calibri" panose="020F0502020204030204" pitchFamily="34" charset="0"/>
                        <a:cs typeface="BrowalliaUPC" panose="020B0604020202020204" pitchFamily="34" charset="-34"/>
                      </a:endParaRPr>
                    </a:p>
                  </a:txBody>
                  <a:tcPr>
                    <a:lnL w="12700" cap="flat" cmpd="sng" algn="ctr">
                      <a:solidFill>
                        <a:srgbClr val="DC006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pPr algn="r"/>
                      <a:endParaRPr lang="fr-FR" sz="1000" dirty="0">
                        <a:solidFill>
                          <a:srgbClr val="404040"/>
                        </a:solidFill>
                        <a:latin typeface="Calibri" panose="020F0502020204030204" pitchFamily="34" charset="0"/>
                      </a:endParaRPr>
                    </a:p>
                  </a:txBody>
                  <a:tcPr anchor="b">
                    <a:lnL w="12700" cmpd="sng">
                      <a:noFill/>
                    </a:lnL>
                    <a:lnR w="12700" cap="flat" cmpd="sng" algn="ctr">
                      <a:solidFill>
                        <a:srgbClr val="DC006B"/>
                      </a:solidFill>
                      <a:prstDash val="solid"/>
                      <a:round/>
                      <a:headEnd type="none" w="med" len="med"/>
                      <a:tailEnd type="none" w="med" len="med"/>
                    </a:lnR>
                    <a:lnT w="12700" cmpd="sng">
                      <a:noFill/>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sp>
        <p:nvSpPr>
          <p:cNvPr id="18462" name="Rectangle 40"/>
          <p:cNvSpPr>
            <a:spLocks noChangeArrowheads="1"/>
          </p:cNvSpPr>
          <p:nvPr/>
        </p:nvSpPr>
        <p:spPr bwMode="auto">
          <a:xfrm>
            <a:off x="522095" y="2336363"/>
            <a:ext cx="1904624" cy="307777"/>
          </a:xfrm>
          <a:prstGeom prst="rect">
            <a:avLst/>
          </a:prstGeom>
          <a:noFill/>
          <a:ln w="9525">
            <a:noFill/>
            <a:miter lim="800000"/>
            <a:headEnd/>
            <a:tailEnd/>
          </a:ln>
        </p:spPr>
        <p:txBody>
          <a:bodyPr wrap="none">
            <a:spAutoFit/>
          </a:bodyPr>
          <a:lstStyle/>
          <a:p>
            <a:pPr>
              <a:spcBef>
                <a:spcPct val="50000"/>
              </a:spcBef>
            </a:pPr>
            <a:r>
              <a:rPr lang="fr-FR" sz="1400" dirty="0" smtClean="0">
                <a:solidFill>
                  <a:schemeClr val="bg1"/>
                </a:solidFill>
                <a:latin typeface="Calibri" panose="020F0502020204030204" pitchFamily="34" charset="0"/>
                <a:cs typeface="Times New Roman" pitchFamily="18" charset="0"/>
              </a:rPr>
              <a:t>PRODUITS SPÉCIFIQUES</a:t>
            </a:r>
            <a:endParaRPr lang="en-GB" sz="1400" dirty="0">
              <a:solidFill>
                <a:schemeClr val="bg1"/>
              </a:solidFill>
              <a:latin typeface="Calibri" panose="020F0502020204030204" pitchFamily="34" charset="0"/>
            </a:endParaRPr>
          </a:p>
        </p:txBody>
      </p:sp>
      <p:sp>
        <p:nvSpPr>
          <p:cNvPr id="33" name="Text Box 5"/>
          <p:cNvSpPr txBox="1">
            <a:spLocks noChangeArrowheads="1"/>
          </p:cNvSpPr>
          <p:nvPr/>
        </p:nvSpPr>
        <p:spPr bwMode="auto">
          <a:xfrm>
            <a:off x="795306" y="917035"/>
            <a:ext cx="5192712" cy="673100"/>
          </a:xfrm>
          <a:prstGeom prst="rect">
            <a:avLst/>
          </a:prstGeom>
          <a:noFill/>
          <a:ln w="9525">
            <a:noFill/>
            <a:miter lim="800000"/>
            <a:headEnd/>
            <a:tailEnd/>
          </a:ln>
        </p:spPr>
        <p:txBody>
          <a:bodyPr anchor="ctr">
            <a:spAutoFit/>
          </a:bodyPr>
          <a:lstStyle/>
          <a:p>
            <a:pPr>
              <a:spcBef>
                <a:spcPct val="10000"/>
              </a:spcBef>
              <a:defRPr/>
            </a:pPr>
            <a:r>
              <a:rPr lang="fr-FR" sz="1800" spc="-50" dirty="0">
                <a:solidFill>
                  <a:srgbClr val="DC006B"/>
                </a:solidFill>
                <a:latin typeface="Calibri" panose="020F0502020204030204" pitchFamily="34" charset="0"/>
              </a:rPr>
              <a:t>SOIN </a:t>
            </a:r>
            <a:r>
              <a:rPr lang="fr-FR" sz="1800" b="1" dirty="0">
                <a:solidFill>
                  <a:srgbClr val="DC006B"/>
                </a:solidFill>
                <a:latin typeface="Calibri" panose="020F0502020204030204" pitchFamily="34" charset="0"/>
              </a:rPr>
              <a:t>DÉSALTÉRANT </a:t>
            </a:r>
          </a:p>
          <a:p>
            <a:pPr>
              <a:spcBef>
                <a:spcPct val="10000"/>
              </a:spcBef>
              <a:defRPr/>
            </a:pPr>
            <a:r>
              <a:rPr lang="fr-FR" sz="1800" dirty="0">
                <a:solidFill>
                  <a:srgbClr val="DC006B"/>
                </a:solidFill>
                <a:latin typeface="Calibri" panose="020F0502020204030204" pitchFamily="34" charset="0"/>
              </a:rPr>
              <a:t>À LA </a:t>
            </a:r>
            <a:r>
              <a:rPr lang="fr-FR" sz="1800" dirty="0" smtClean="0">
                <a:solidFill>
                  <a:srgbClr val="DC006B"/>
                </a:solidFill>
                <a:latin typeface="Calibri" panose="020F0502020204030204" pitchFamily="34" charset="0"/>
              </a:rPr>
              <a:t>FRAMBOISE</a:t>
            </a:r>
            <a:endParaRPr lang="fr-FR" sz="1800" dirty="0">
              <a:solidFill>
                <a:srgbClr val="944F31"/>
              </a:solidFill>
              <a:latin typeface="Calibri" panose="020F0502020204030204" pitchFamily="34" charset="0"/>
            </a:endParaRPr>
          </a:p>
        </p:txBody>
      </p:sp>
      <p:sp>
        <p:nvSpPr>
          <p:cNvPr id="16417" name="Rectangle 62"/>
          <p:cNvSpPr>
            <a:spLocks noChangeArrowheads="1"/>
          </p:cNvSpPr>
          <p:nvPr/>
        </p:nvSpPr>
        <p:spPr bwMode="auto">
          <a:xfrm>
            <a:off x="795306" y="1541266"/>
            <a:ext cx="4832350" cy="307777"/>
          </a:xfrm>
          <a:prstGeom prst="rect">
            <a:avLst/>
          </a:prstGeom>
          <a:noFill/>
          <a:ln w="9525">
            <a:noFill/>
            <a:miter lim="800000"/>
            <a:headEnd/>
            <a:tailEnd/>
          </a:ln>
        </p:spPr>
        <p:txBody>
          <a:bodyPr>
            <a:spAutoFit/>
          </a:bodyPr>
          <a:lstStyle/>
          <a:p>
            <a:pPr>
              <a:defRPr/>
            </a:pPr>
            <a:r>
              <a:rPr lang="fr-FR" sz="1400" dirty="0">
                <a:solidFill>
                  <a:srgbClr val="404040"/>
                </a:solidFill>
                <a:latin typeface="Calibri" panose="020F0502020204030204" pitchFamily="34" charset="0"/>
                <a:cs typeface="Arial" panose="020B0604020202020204" pitchFamily="34" charset="0"/>
              </a:rPr>
              <a:t>Soin fraîcheur désaltérant – confort , souplesse et </a:t>
            </a:r>
            <a:r>
              <a:rPr lang="fr-FR" sz="1400" dirty="0" smtClean="0">
                <a:solidFill>
                  <a:srgbClr val="404040"/>
                </a:solidFill>
                <a:latin typeface="Calibri" panose="020F0502020204030204" pitchFamily="34" charset="0"/>
                <a:cs typeface="Arial" panose="020B0604020202020204" pitchFamily="34" charset="0"/>
              </a:rPr>
              <a:t>vitalité</a:t>
            </a:r>
            <a:endParaRPr lang="en-GB" sz="1400" dirty="0">
              <a:solidFill>
                <a:srgbClr val="404040"/>
              </a:solidFill>
              <a:latin typeface="Calibri" panose="020F0502020204030204" pitchFamily="34" charset="0"/>
              <a:cs typeface="Arial" panose="020B0604020202020204" pitchFamily="34" charset="0"/>
            </a:endParaRPr>
          </a:p>
        </p:txBody>
      </p:sp>
      <p:pic>
        <p:nvPicPr>
          <p:cNvPr id="18468" name="Picture 43" descr="P:\LCL\MARKETING\2. Dr RENAUD\3. IMAGES\2. PRODUITS\1. VISAGE\9. SPECIFIQUES\MODELAGES SPECIFIQUES\huilemodelagevisage.gif"/>
          <p:cNvPicPr>
            <a:picLocks noChangeAspect="1" noChangeArrowheads="1"/>
          </p:cNvPicPr>
          <p:nvPr/>
        </p:nvPicPr>
        <p:blipFill>
          <a:blip r:embed="rId2" cstate="print"/>
          <a:srcRect/>
          <a:stretch>
            <a:fillRect/>
          </a:stretch>
        </p:blipFill>
        <p:spPr bwMode="auto">
          <a:xfrm>
            <a:off x="904812" y="3306191"/>
            <a:ext cx="331787" cy="1044575"/>
          </a:xfrm>
          <a:prstGeom prst="rect">
            <a:avLst/>
          </a:prstGeom>
          <a:noFill/>
          <a:ln w="9525">
            <a:noFill/>
            <a:miter lim="800000"/>
            <a:headEnd/>
            <a:tailEnd/>
          </a:ln>
        </p:spPr>
      </p:pic>
      <p:grpSp>
        <p:nvGrpSpPr>
          <p:cNvPr id="18469" name="Groupe 40"/>
          <p:cNvGrpSpPr>
            <a:grpSpLocks noChangeAspect="1"/>
          </p:cNvGrpSpPr>
          <p:nvPr/>
        </p:nvGrpSpPr>
        <p:grpSpPr bwMode="auto">
          <a:xfrm>
            <a:off x="1366838" y="3464941"/>
            <a:ext cx="315912" cy="323850"/>
            <a:chOff x="765900" y="2453832"/>
            <a:chExt cx="2114523" cy="2160000"/>
          </a:xfrm>
        </p:grpSpPr>
        <p:pic>
          <p:nvPicPr>
            <p:cNvPr id="18478" name="Image 43" descr="olive.jpg"/>
            <p:cNvPicPr>
              <a:picLocks noChangeAspect="1"/>
            </p:cNvPicPr>
            <p:nvPr/>
          </p:nvPicPr>
          <p:blipFill>
            <a:blip r:embed="rId3" cstate="print"/>
            <a:srcRect l="59007" t="34000" r="7384"/>
            <a:stretch>
              <a:fillRect/>
            </a:stretch>
          </p:blipFill>
          <p:spPr bwMode="auto">
            <a:xfrm>
              <a:off x="1485900" y="2453832"/>
              <a:ext cx="720000" cy="2160000"/>
            </a:xfrm>
            <a:prstGeom prst="rect">
              <a:avLst/>
            </a:prstGeom>
            <a:noFill/>
            <a:ln w="9525">
              <a:noFill/>
              <a:miter lim="800000"/>
              <a:headEnd/>
              <a:tailEnd/>
            </a:ln>
          </p:spPr>
        </p:pic>
        <p:pic>
          <p:nvPicPr>
            <p:cNvPr id="18479" name="Picture 66" descr="\\Lcl20\mes images\6. PHOTO PLANTES\1. PHOTOS PLANTES achetées\carrés\noix de coco.jpg"/>
            <p:cNvPicPr>
              <a:picLocks noChangeAspect="1" noChangeArrowheads="1"/>
            </p:cNvPicPr>
            <p:nvPr/>
          </p:nvPicPr>
          <p:blipFill>
            <a:blip r:embed="rId4" cstate="print"/>
            <a:srcRect l="54526" r="11269"/>
            <a:stretch>
              <a:fillRect/>
            </a:stretch>
          </p:blipFill>
          <p:spPr bwMode="auto">
            <a:xfrm>
              <a:off x="765900" y="2453832"/>
              <a:ext cx="720000" cy="2160000"/>
            </a:xfrm>
            <a:prstGeom prst="rect">
              <a:avLst/>
            </a:prstGeom>
            <a:noFill/>
            <a:ln w="9525">
              <a:noFill/>
              <a:miter lim="800000"/>
              <a:headEnd/>
              <a:tailEnd/>
            </a:ln>
          </p:spPr>
        </p:pic>
        <p:pic>
          <p:nvPicPr>
            <p:cNvPr id="18480" name="Image 39" descr="Avocat 2.jpg"/>
            <p:cNvPicPr>
              <a:picLocks noChangeAspect="1"/>
            </p:cNvPicPr>
            <p:nvPr/>
          </p:nvPicPr>
          <p:blipFill>
            <a:blip r:embed="rId5" cstate="print"/>
            <a:srcRect l="49448" t="19733" r="33322"/>
            <a:stretch>
              <a:fillRect/>
            </a:stretch>
          </p:blipFill>
          <p:spPr bwMode="auto">
            <a:xfrm>
              <a:off x="2160422" y="2453832"/>
              <a:ext cx="720001" cy="2160000"/>
            </a:xfrm>
            <a:prstGeom prst="rect">
              <a:avLst/>
            </a:prstGeom>
            <a:noFill/>
            <a:ln w="9525">
              <a:noFill/>
              <a:miter lim="800000"/>
              <a:headEnd/>
              <a:tailEnd/>
            </a:ln>
          </p:spPr>
        </p:pic>
      </p:grpSp>
      <p:pic>
        <p:nvPicPr>
          <p:cNvPr id="18470" name="Image 40" descr="raisin.jpg"/>
          <p:cNvPicPr>
            <a:picLocks noChangeAspect="1"/>
          </p:cNvPicPr>
          <p:nvPr/>
        </p:nvPicPr>
        <p:blipFill>
          <a:blip r:embed="rId6" cstate="print"/>
          <a:srcRect l="11182" t="10110" r="17932"/>
          <a:stretch>
            <a:fillRect/>
          </a:stretch>
        </p:blipFill>
        <p:spPr bwMode="auto">
          <a:xfrm>
            <a:off x="1362075" y="3993579"/>
            <a:ext cx="325438" cy="323850"/>
          </a:xfrm>
          <a:prstGeom prst="rect">
            <a:avLst/>
          </a:prstGeom>
          <a:noFill/>
          <a:ln w="9525">
            <a:noFill/>
            <a:miter lim="800000"/>
            <a:headEnd/>
            <a:tailEnd/>
          </a:ln>
        </p:spPr>
      </p:pic>
      <p:sp>
        <p:nvSpPr>
          <p:cNvPr id="26" name="ZoneTexte 25"/>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28" name="ZoneTexte 27"/>
          <p:cNvSpPr txBox="1"/>
          <p:nvPr/>
        </p:nvSpPr>
        <p:spPr>
          <a:xfrm>
            <a:off x="748382" y="4376434"/>
            <a:ext cx="5938168" cy="314344"/>
          </a:xfrm>
          <a:prstGeom prst="rect">
            <a:avLst/>
          </a:prstGeom>
          <a:noFill/>
          <a:ln w="12700">
            <a:solidFill>
              <a:srgbClr val="DC006B"/>
            </a:solidFill>
            <a:prstDash val="lgDashDot"/>
          </a:ln>
        </p:spPr>
        <p:txBody>
          <a:bodyPr wrap="square" rtlCol="0">
            <a:spAutoFit/>
          </a:bodyPr>
          <a:lstStyle/>
          <a:p>
            <a:endParaRPr lang="fr-FR" dirty="0"/>
          </a:p>
        </p:txBody>
      </p:sp>
      <p:pic>
        <p:nvPicPr>
          <p:cNvPr id="25" name="Picture 14" descr="C:\Users\pc\Dropbox\Dr Renaud\PARTAGE DR RENAUD\NEW COMMUNICATION\TREATMENTS PICTURES\FACE\L_000160 final.jpg"/>
          <p:cNvPicPr>
            <a:picLocks noChangeAspect="1" noChangeArrowheads="1"/>
          </p:cNvPicPr>
          <p:nvPr/>
        </p:nvPicPr>
        <p:blipFill>
          <a:blip r:embed="rId7" cstate="print"/>
          <a:srcRect/>
          <a:stretch>
            <a:fillRect/>
          </a:stretch>
        </p:blipFill>
        <p:spPr bwMode="auto">
          <a:xfrm>
            <a:off x="5228833" y="901724"/>
            <a:ext cx="1457717" cy="1091246"/>
          </a:xfrm>
          <a:prstGeom prst="rect">
            <a:avLst/>
          </a:prstGeom>
          <a:ln>
            <a:noFill/>
          </a:ln>
          <a:effectLst>
            <a:outerShdw blurRad="190500" algn="tl" rotWithShape="0">
              <a:srgbClr val="000000">
                <a:alpha val="70000"/>
              </a:srgbClr>
            </a:outerShdw>
          </a:effectLst>
        </p:spPr>
      </p:pic>
      <p:sp>
        <p:nvSpPr>
          <p:cNvPr id="31" name="Rectangle 41"/>
          <p:cNvSpPr>
            <a:spLocks noChangeArrowheads="1"/>
          </p:cNvSpPr>
          <p:nvPr/>
        </p:nvSpPr>
        <p:spPr bwMode="auto">
          <a:xfrm>
            <a:off x="5167598" y="4689058"/>
            <a:ext cx="1518952"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Format : Flacon 30ml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CDR0712-00</a:t>
            </a:r>
            <a:endParaRPr lang="fr-FR" sz="1000" b="1" dirty="0">
              <a:solidFill>
                <a:schemeClr val="bg1"/>
              </a:solidFill>
              <a:latin typeface="Calibri" panose="020F0502020204030204" pitchFamily="34" charset="0"/>
            </a:endParaRPr>
          </a:p>
        </p:txBody>
      </p:sp>
      <p:graphicFrame>
        <p:nvGraphicFramePr>
          <p:cNvPr id="39" name="Tableau 38"/>
          <p:cNvGraphicFramePr>
            <a:graphicFrameLocks noGrp="1"/>
          </p:cNvGraphicFramePr>
          <p:nvPr>
            <p:extLst>
              <p:ext uri="{D42A27DB-BD31-4B8C-83A1-F6EECF244321}">
                <p14:modId xmlns:p14="http://schemas.microsoft.com/office/powerpoint/2010/main" val="203681822"/>
              </p:ext>
            </p:extLst>
          </p:nvPr>
        </p:nvGraphicFramePr>
        <p:xfrm>
          <a:off x="755902" y="5370257"/>
          <a:ext cx="5902709" cy="3688398"/>
        </p:xfrm>
        <a:graphic>
          <a:graphicData uri="http://schemas.openxmlformats.org/drawingml/2006/table">
            <a:tbl>
              <a:tblPr firstRow="1" bandRow="1">
                <a:tableStyleId>{5C22544A-7EE6-4342-B048-85BDC9FD1C3A}</a:tableStyleId>
              </a:tblPr>
              <a:tblGrid>
                <a:gridCol w="1288590"/>
                <a:gridCol w="2152529"/>
                <a:gridCol w="270837"/>
                <a:gridCol w="2190753"/>
              </a:tblGrid>
              <a:tr h="68476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kern="1200" cap="none" normalizeH="0" baseline="0" noProof="0" dirty="0" smtClean="0">
                          <a:ln>
                            <a:noFill/>
                          </a:ln>
                          <a:solidFill>
                            <a:srgbClr val="DC006B"/>
                          </a:solidFill>
                          <a:effectLst/>
                          <a:latin typeface="Calibri" panose="020F0502020204030204" pitchFamily="34" charset="0"/>
                          <a:ea typeface="+mn-ea"/>
                          <a:cs typeface="BrowalliaUPC" panose="020B0604020202020204" pitchFamily="34" charset="-34"/>
                        </a:rPr>
                        <a:t>CRÈME ANANAS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kern="1200" dirty="0" smtClean="0">
                          <a:solidFill>
                            <a:srgbClr val="404040"/>
                          </a:solidFill>
                          <a:latin typeface="Calibri" panose="020F0502020204030204" pitchFamily="34" charset="0"/>
                          <a:ea typeface="+mn-ea"/>
                          <a:cs typeface="BrowalliaUPC" panose="020B0604020202020204" pitchFamily="34" charset="-34"/>
                        </a:rPr>
                        <a:t>Crème de modelage gourmande et sensorielle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200" b="0" kern="1200" dirty="0" smtClean="0">
                        <a:solidFill>
                          <a:srgbClr val="404040"/>
                        </a:solidFill>
                        <a:latin typeface="Calibri" panose="020F0502020204030204" pitchFamily="34" charset="0"/>
                        <a:ea typeface="+mn-ea"/>
                        <a:cs typeface="BrowalliaUPC" panose="020B0604020202020204" pitchFamily="34" charset="-34"/>
                      </a:endParaRPr>
                    </a:p>
                  </a:txBody>
                  <a:tcPr anchor="ctr">
                    <a:lnL w="12700" cap="flat" cmpd="sng" algn="ctr">
                      <a:solidFill>
                        <a:srgbClr val="DC006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r"/>
                      <a:r>
                        <a:rPr lang="fr-FR" sz="1000" b="0" dirty="0" smtClean="0">
                          <a:solidFill>
                            <a:srgbClr val="404040"/>
                          </a:solidFill>
                          <a:latin typeface="Calibri" panose="020F0502020204030204" pitchFamily="34" charset="0"/>
                        </a:rPr>
                        <a:t>Pour 20 soins</a:t>
                      </a:r>
                      <a:endParaRPr lang="fr-FR" sz="1000" b="0" dirty="0">
                        <a:solidFill>
                          <a:srgbClr val="40404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fr-FR" sz="800" spc="-40" baseline="0" dirty="0" smtClean="0">
                        <a:solidFill>
                          <a:srgbClr val="003B5A"/>
                        </a:solidFill>
                        <a:latin typeface="Century Gothic" pitchFamily="34" charset="0"/>
                        <a:cs typeface="Times New Roman" pitchFamily="18" charset="0"/>
                        <a:sym typeface="Symbol" pitchFamily="18" charset="2"/>
                      </a:endParaRPr>
                    </a:p>
                  </a:txBody>
                  <a:tcPr>
                    <a:lnL w="12700" cap="flat" cmpd="sng" algn="ctr">
                      <a:no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163238">
                <a:tc>
                  <a:txBody>
                    <a:bodyPr/>
                    <a:lstStyle/>
                    <a:p>
                      <a:endParaRPr lang="fr-FR" sz="1800" dirty="0">
                        <a:latin typeface="Century Gothic" pitchFamily="34" charset="0"/>
                      </a:endParaRPr>
                    </a:p>
                  </a:txBody>
                  <a:tcPr>
                    <a:lnL w="12700" cap="flat" cmpd="sng" algn="ctr">
                      <a:solidFill>
                        <a:srgbClr val="DC006B"/>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182563" indent="-182563" algn="just" fontAlgn="auto">
                        <a:spcBef>
                          <a:spcPts val="0"/>
                        </a:spcBef>
                        <a:spcAft>
                          <a:spcPts val="0"/>
                        </a:spcAft>
                        <a:buClr>
                          <a:srgbClr val="DC006B"/>
                        </a:buClr>
                        <a:defRPr/>
                      </a:pPr>
                      <a:r>
                        <a:rPr lang="fr-FR" sz="1000" kern="1200" dirty="0" smtClean="0">
                          <a:solidFill>
                            <a:srgbClr val="DC006B"/>
                          </a:solidFill>
                          <a:latin typeface="Calibri" panose="020F0502020204030204" pitchFamily="34" charset="0"/>
                          <a:ea typeface="+mn-ea"/>
                          <a:cs typeface="BrowalliaUPC" panose="020B0604020202020204" pitchFamily="34" charset="-34"/>
                        </a:rPr>
                        <a:t>EXTRAIT D’ANANAS FRAIS</a:t>
                      </a:r>
                    </a:p>
                    <a:p>
                      <a:pPr marL="182563" indent="-182563" algn="just" fontAlgn="auto">
                        <a:spcBef>
                          <a:spcPts val="0"/>
                        </a:spcBef>
                        <a:spcAft>
                          <a:spcPts val="0"/>
                        </a:spcAft>
                        <a:buClr>
                          <a:srgbClr val="DC006B"/>
                        </a:buClr>
                        <a:buFont typeface="Arial" panose="020B0604020202020204" pitchFamily="34" charset="0"/>
                        <a:buChar char="•"/>
                        <a:defRPr/>
                      </a:pPr>
                      <a:r>
                        <a:rPr lang="fr-FR" sz="1000" b="1" dirty="0" smtClean="0">
                          <a:solidFill>
                            <a:srgbClr val="404040"/>
                          </a:solidFill>
                          <a:latin typeface="Calibri" panose="020F0502020204030204" pitchFamily="34" charset="0"/>
                          <a:sym typeface="Symbol" pitchFamily="18" charset="2"/>
                        </a:rPr>
                        <a:t>Riche</a:t>
                      </a:r>
                      <a:r>
                        <a:rPr lang="fr-FR" sz="1000" dirty="0" smtClean="0">
                          <a:solidFill>
                            <a:srgbClr val="404040"/>
                          </a:solidFill>
                          <a:latin typeface="Calibri" panose="020F0502020204030204" pitchFamily="34" charset="0"/>
                          <a:sym typeface="Symbol" pitchFamily="18" charset="2"/>
                        </a:rPr>
                        <a:t> en </a:t>
                      </a:r>
                      <a:r>
                        <a:rPr lang="fr-FR" sz="1000" b="1" dirty="0" smtClean="0">
                          <a:solidFill>
                            <a:srgbClr val="404040"/>
                          </a:solidFill>
                          <a:latin typeface="Calibri" panose="020F0502020204030204" pitchFamily="34" charset="0"/>
                          <a:sym typeface="Symbol" pitchFamily="18" charset="2"/>
                        </a:rPr>
                        <a:t>vitamines</a:t>
                      </a:r>
                      <a:r>
                        <a:rPr lang="fr-FR" sz="1000" dirty="0" smtClean="0">
                          <a:solidFill>
                            <a:srgbClr val="404040"/>
                          </a:solidFill>
                          <a:latin typeface="Calibri" panose="020F0502020204030204" pitchFamily="34" charset="0"/>
                          <a:sym typeface="Symbol" pitchFamily="18" charset="2"/>
                        </a:rPr>
                        <a:t> A, B, C et reconnu pour ses vertus </a:t>
                      </a:r>
                      <a:r>
                        <a:rPr lang="fr-FR" sz="1000" b="1" dirty="0" smtClean="0">
                          <a:solidFill>
                            <a:srgbClr val="404040"/>
                          </a:solidFill>
                          <a:latin typeface="Calibri" panose="020F0502020204030204" pitchFamily="34" charset="0"/>
                          <a:sym typeface="Symbol" pitchFamily="18" charset="2"/>
                        </a:rPr>
                        <a:t>nutritives</a:t>
                      </a:r>
                      <a:r>
                        <a:rPr lang="fr-FR" sz="1000" dirty="0" smtClean="0">
                          <a:solidFill>
                            <a:srgbClr val="404040"/>
                          </a:solidFill>
                          <a:latin typeface="Calibri" panose="020F0502020204030204" pitchFamily="34" charset="0"/>
                          <a:sym typeface="Symbol" pitchFamily="18" charset="2"/>
                        </a:rPr>
                        <a:t> et </a:t>
                      </a:r>
                      <a:r>
                        <a:rPr lang="fr-FR" sz="1000" b="1" dirty="0" smtClean="0">
                          <a:solidFill>
                            <a:srgbClr val="404040"/>
                          </a:solidFill>
                          <a:latin typeface="Calibri" panose="020F0502020204030204" pitchFamily="34" charset="0"/>
                          <a:sym typeface="Symbol" pitchFamily="18" charset="2"/>
                        </a:rPr>
                        <a:t>adoucissantes</a:t>
                      </a:r>
                      <a:r>
                        <a:rPr lang="fr-FR" sz="1000" dirty="0" smtClean="0">
                          <a:solidFill>
                            <a:srgbClr val="404040"/>
                          </a:solidFill>
                          <a:latin typeface="Calibri" panose="020F0502020204030204" pitchFamily="34" charset="0"/>
                          <a:sym typeface="Symbol" pitchFamily="18" charset="2"/>
                        </a:rPr>
                        <a:t>, l’Ananas est également une s</a:t>
                      </a:r>
                      <a:r>
                        <a:rPr lang="fr-FR" sz="1000" dirty="0" smtClean="0">
                          <a:solidFill>
                            <a:srgbClr val="404040"/>
                          </a:solidFill>
                          <a:latin typeface="Calibri" panose="020F0502020204030204" pitchFamily="34" charset="0"/>
                          <a:cs typeface="Arial" pitchFamily="34" charset="0"/>
                          <a:sym typeface="Symbol" pitchFamily="18" charset="2"/>
                        </a:rPr>
                        <a:t>ource de nutriments importants tel que le Manganèse, et participe ainsi à la prévention des dommages causés par les radicaux libres.</a:t>
                      </a:r>
                    </a:p>
                    <a:p>
                      <a:pPr marL="182563" indent="-182563" algn="just" fontAlgn="auto">
                        <a:spcBef>
                          <a:spcPts val="0"/>
                        </a:spcBef>
                        <a:spcAft>
                          <a:spcPts val="0"/>
                        </a:spcAft>
                        <a:buClr>
                          <a:srgbClr val="DC006B"/>
                        </a:buClr>
                        <a:buFont typeface="Wingdings" pitchFamily="2" charset="2"/>
                        <a:buChar char="ü"/>
                        <a:defRPr/>
                      </a:pPr>
                      <a:endParaRPr lang="fr-FR" sz="400" dirty="0" smtClean="0">
                        <a:solidFill>
                          <a:srgbClr val="003B5A"/>
                        </a:solidFill>
                        <a:latin typeface="Century Gothic" pitchFamily="34" charset="0"/>
                      </a:endParaRPr>
                    </a:p>
                    <a:p>
                      <a:pPr marL="182563" indent="-182563" algn="just" fontAlgn="auto">
                        <a:spcBef>
                          <a:spcPts val="0"/>
                        </a:spcBef>
                        <a:spcAft>
                          <a:spcPts val="0"/>
                        </a:spcAft>
                        <a:buClr>
                          <a:srgbClr val="DC006B"/>
                        </a:buClr>
                        <a:defRPr/>
                      </a:pPr>
                      <a:r>
                        <a:rPr lang="fr-FR" sz="1000" kern="1200" dirty="0" smtClean="0">
                          <a:solidFill>
                            <a:srgbClr val="DC006B"/>
                          </a:solidFill>
                          <a:latin typeface="Calibri" panose="020F0502020204030204" pitchFamily="34" charset="0"/>
                          <a:ea typeface="+mn-ea"/>
                          <a:cs typeface="BrowalliaUPC" panose="020B0604020202020204" pitchFamily="34" charset="-34"/>
                        </a:rPr>
                        <a:t>EXTRAIT D’ALOE VERA</a:t>
                      </a:r>
                    </a:p>
                    <a:p>
                      <a:pPr marL="182563" indent="-182563" algn="just" fontAlgn="auto">
                        <a:spcBef>
                          <a:spcPts val="0"/>
                        </a:spcBef>
                        <a:spcAft>
                          <a:spcPts val="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cs typeface="Arial" pitchFamily="34" charset="0"/>
                          <a:sym typeface="Symbol" pitchFamily="18" charset="2"/>
                        </a:rPr>
                        <a:t>Reconnue pour son action </a:t>
                      </a:r>
                      <a:r>
                        <a:rPr lang="fr-FR" sz="1000" b="1" dirty="0" smtClean="0">
                          <a:solidFill>
                            <a:srgbClr val="404040"/>
                          </a:solidFill>
                          <a:latin typeface="Calibri" panose="020F0502020204030204" pitchFamily="34" charset="0"/>
                          <a:cs typeface="Arial" pitchFamily="34" charset="0"/>
                          <a:sym typeface="Symbol" pitchFamily="18" charset="2"/>
                        </a:rPr>
                        <a:t>hydratante immédiate </a:t>
                      </a:r>
                      <a:r>
                        <a:rPr lang="fr-FR" sz="1000" dirty="0" smtClean="0">
                          <a:solidFill>
                            <a:srgbClr val="404040"/>
                          </a:solidFill>
                          <a:latin typeface="Calibri" panose="020F0502020204030204" pitchFamily="34" charset="0"/>
                          <a:cs typeface="Arial" pitchFamily="34" charset="0"/>
                          <a:sym typeface="Symbol" pitchFamily="18" charset="2"/>
                        </a:rPr>
                        <a:t>et </a:t>
                      </a:r>
                      <a:r>
                        <a:rPr lang="fr-FR" sz="1000" b="1" dirty="0" smtClean="0">
                          <a:solidFill>
                            <a:srgbClr val="404040"/>
                          </a:solidFill>
                          <a:latin typeface="Calibri" panose="020F0502020204030204" pitchFamily="34" charset="0"/>
                          <a:cs typeface="Arial" pitchFamily="34" charset="0"/>
                          <a:sym typeface="Symbol" pitchFamily="18" charset="2"/>
                        </a:rPr>
                        <a:t>durable</a:t>
                      </a:r>
                      <a:r>
                        <a:rPr lang="fr-FR" sz="1000" dirty="0" smtClean="0">
                          <a:solidFill>
                            <a:srgbClr val="404040"/>
                          </a:solidFill>
                          <a:latin typeface="Calibri" panose="020F0502020204030204" pitchFamily="34" charset="0"/>
                          <a:cs typeface="Arial" pitchFamily="34" charset="0"/>
                          <a:sym typeface="Symbol" pitchFamily="18" charset="2"/>
                        </a:rPr>
                        <a:t>, et pour ses propriétés </a:t>
                      </a:r>
                      <a:r>
                        <a:rPr lang="fr-FR" sz="1000" b="1" dirty="0" smtClean="0">
                          <a:solidFill>
                            <a:srgbClr val="404040"/>
                          </a:solidFill>
                          <a:latin typeface="Calibri" panose="020F0502020204030204" pitchFamily="34" charset="0"/>
                          <a:cs typeface="Arial" pitchFamily="34" charset="0"/>
                          <a:sym typeface="Symbol" pitchFamily="18" charset="2"/>
                        </a:rPr>
                        <a:t>apaisantes</a:t>
                      </a:r>
                      <a:r>
                        <a:rPr lang="fr-FR" sz="1000" dirty="0" smtClean="0">
                          <a:solidFill>
                            <a:srgbClr val="404040"/>
                          </a:solidFill>
                          <a:latin typeface="Calibri" panose="020F0502020204030204" pitchFamily="34" charset="0"/>
                          <a:cs typeface="Arial" pitchFamily="34" charset="0"/>
                          <a:sym typeface="Symbol" pitchFamily="18" charset="2"/>
                        </a:rPr>
                        <a:t>, l’</a:t>
                      </a:r>
                      <a:r>
                        <a:rPr lang="fr-FR" sz="1000" dirty="0" err="1" smtClean="0">
                          <a:solidFill>
                            <a:srgbClr val="404040"/>
                          </a:solidFill>
                          <a:latin typeface="Calibri" panose="020F0502020204030204" pitchFamily="34" charset="0"/>
                          <a:cs typeface="Arial" pitchFamily="34" charset="0"/>
                          <a:sym typeface="Symbol" pitchFamily="18" charset="2"/>
                        </a:rPr>
                        <a:t>Aloe</a:t>
                      </a:r>
                      <a:r>
                        <a:rPr lang="fr-FR" sz="1000" dirty="0" smtClean="0">
                          <a:solidFill>
                            <a:srgbClr val="404040"/>
                          </a:solidFill>
                          <a:latin typeface="Calibri" panose="020F0502020204030204" pitchFamily="34" charset="0"/>
                          <a:cs typeface="Arial" pitchFamily="34" charset="0"/>
                          <a:sym typeface="Symbol" pitchFamily="18" charset="2"/>
                        </a:rPr>
                        <a:t> Vera redonne confort et souplesse aux peaux sèches.</a:t>
                      </a:r>
                    </a:p>
                    <a:p>
                      <a:pPr marL="182563" indent="-182563" algn="just" fontAlgn="auto">
                        <a:spcBef>
                          <a:spcPts val="0"/>
                        </a:spcBef>
                        <a:spcAft>
                          <a:spcPts val="0"/>
                        </a:spcAft>
                        <a:buClr>
                          <a:srgbClr val="DC006B"/>
                        </a:buClr>
                        <a:buFont typeface="Wingdings" pitchFamily="2" charset="2"/>
                        <a:buChar char="ü"/>
                        <a:defRPr/>
                      </a:pPr>
                      <a:endParaRPr lang="fr-FR" sz="900" dirty="0" smtClean="0">
                        <a:solidFill>
                          <a:srgbClr val="003B5A"/>
                        </a:solidFill>
                        <a:latin typeface="Century Gothic" pitchFamily="34" charset="0"/>
                        <a:cs typeface="Times New Roman" pitchFamily="18" charset="0"/>
                        <a:sym typeface="Symbol" pitchFamily="18" charset="2"/>
                      </a:endParaRPr>
                    </a:p>
                    <a:p>
                      <a:pPr marL="182563" indent="-182563" algn="just" fontAlgn="auto">
                        <a:spcBef>
                          <a:spcPts val="0"/>
                        </a:spcBef>
                        <a:spcAft>
                          <a:spcPts val="0"/>
                        </a:spcAft>
                        <a:buClr>
                          <a:srgbClr val="DC006B"/>
                        </a:buClr>
                        <a:defRPr/>
                      </a:pPr>
                      <a:r>
                        <a:rPr lang="fr-FR" sz="1000" kern="1200" dirty="0" smtClean="0">
                          <a:solidFill>
                            <a:srgbClr val="DC006B"/>
                          </a:solidFill>
                          <a:latin typeface="Calibri" panose="020F0502020204030204" pitchFamily="34" charset="0"/>
                          <a:ea typeface="+mn-ea"/>
                          <a:cs typeface="BrowalliaUPC" panose="020B0604020202020204" pitchFamily="34" charset="-34"/>
                        </a:rPr>
                        <a:t>BEURRE DE KARITÉ</a:t>
                      </a:r>
                    </a:p>
                    <a:p>
                      <a:pPr marL="182563" indent="-182563" algn="just" fontAlgn="auto">
                        <a:spcBef>
                          <a:spcPts val="0"/>
                        </a:spcBef>
                        <a:spcAft>
                          <a:spcPts val="0"/>
                        </a:spcAft>
                        <a:buClr>
                          <a:srgbClr val="DC006B"/>
                        </a:buClr>
                        <a:buFont typeface="Arial" panose="020B0604020202020204" pitchFamily="34" charset="0"/>
                        <a:buChar char="•"/>
                        <a:defRPr/>
                      </a:pPr>
                      <a:r>
                        <a:rPr lang="fr-FR" sz="1000" dirty="0" smtClean="0">
                          <a:solidFill>
                            <a:srgbClr val="404040"/>
                          </a:solidFill>
                          <a:latin typeface="Calibri" panose="020F0502020204030204" pitchFamily="34" charset="0"/>
                          <a:sym typeface="Symbol" pitchFamily="18" charset="2"/>
                        </a:rPr>
                        <a:t>Il </a:t>
                      </a:r>
                      <a:r>
                        <a:rPr lang="fr-FR" sz="1000" dirty="0" smtClean="0">
                          <a:solidFill>
                            <a:srgbClr val="404040"/>
                          </a:solidFill>
                          <a:latin typeface="Calibri" panose="020F0502020204030204" pitchFamily="34" charset="0"/>
                          <a:cs typeface="Arial" pitchFamily="34" charset="0"/>
                          <a:sym typeface="Symbol" pitchFamily="18" charset="2"/>
                        </a:rPr>
                        <a:t>permet de maintenir l’élasticité de la peau et possède d’importantes vertus </a:t>
                      </a:r>
                      <a:r>
                        <a:rPr lang="fr-FR" sz="1000" b="1" dirty="0" smtClean="0">
                          <a:solidFill>
                            <a:srgbClr val="404040"/>
                          </a:solidFill>
                          <a:latin typeface="Calibri" panose="020F0502020204030204" pitchFamily="34" charset="0"/>
                          <a:cs typeface="Arial" pitchFamily="34" charset="0"/>
                          <a:sym typeface="Symbol" pitchFamily="18" charset="2"/>
                        </a:rPr>
                        <a:t>régénérantes</a:t>
                      </a:r>
                      <a:r>
                        <a:rPr lang="fr-FR" sz="1000" dirty="0" smtClean="0">
                          <a:solidFill>
                            <a:srgbClr val="404040"/>
                          </a:solidFill>
                          <a:latin typeface="Calibri" panose="020F0502020204030204" pitchFamily="34" charset="0"/>
                          <a:cs typeface="Arial" pitchFamily="34" charset="0"/>
                          <a:sym typeface="Symbol" pitchFamily="18" charset="2"/>
                        </a:rPr>
                        <a:t> et </a:t>
                      </a:r>
                      <a:r>
                        <a:rPr lang="fr-FR" sz="1000" b="1" dirty="0" smtClean="0">
                          <a:solidFill>
                            <a:srgbClr val="404040"/>
                          </a:solidFill>
                          <a:latin typeface="Calibri" panose="020F0502020204030204" pitchFamily="34" charset="0"/>
                          <a:cs typeface="Arial" pitchFamily="34" charset="0"/>
                          <a:sym typeface="Symbol" pitchFamily="18" charset="2"/>
                        </a:rPr>
                        <a:t>protectrices </a:t>
                      </a:r>
                      <a:r>
                        <a:rPr lang="fr-FR" sz="1000" dirty="0" smtClean="0">
                          <a:solidFill>
                            <a:srgbClr val="404040"/>
                          </a:solidFill>
                          <a:latin typeface="Calibri" panose="020F0502020204030204" pitchFamily="34" charset="0"/>
                          <a:cs typeface="Arial" pitchFamily="34" charset="0"/>
                          <a:sym typeface="Symbol" pitchFamily="18" charset="2"/>
                        </a:rPr>
                        <a:t>pour une peau</a:t>
                      </a:r>
                      <a:r>
                        <a:rPr lang="fr-FR" sz="1000" b="1" dirty="0" smtClean="0">
                          <a:solidFill>
                            <a:srgbClr val="404040"/>
                          </a:solidFill>
                          <a:latin typeface="Calibri" panose="020F0502020204030204" pitchFamily="34" charset="0"/>
                          <a:cs typeface="Arial" pitchFamily="34" charset="0"/>
                          <a:sym typeface="Symbol" pitchFamily="18" charset="2"/>
                        </a:rPr>
                        <a:t> intensément nourrie</a:t>
                      </a:r>
                      <a:r>
                        <a:rPr lang="fr-FR" sz="1000" dirty="0" smtClean="0">
                          <a:solidFill>
                            <a:srgbClr val="404040"/>
                          </a:solidFill>
                          <a:latin typeface="Calibri" panose="020F0502020204030204" pitchFamily="34" charset="0"/>
                          <a:cs typeface="Arial" pitchFamily="34" charset="0"/>
                          <a:sym typeface="Symbol" pitchFamily="18" charset="2"/>
                        </a:rPr>
                        <a:t>.</a:t>
                      </a:r>
                    </a:p>
                  </a:txBody>
                  <a:tcPr anchor="ctr">
                    <a:lnL w="12700" cmpd="sng">
                      <a:noFill/>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pPr algn="ctr"/>
                      <a:endParaRPr lang="fr-FR" sz="800" baseline="0" dirty="0" smtClean="0">
                        <a:solidFill>
                          <a:srgbClr val="003B5A"/>
                        </a:solidFill>
                        <a:latin typeface="Century Gothic" pitchFamily="34" charset="0"/>
                        <a:ea typeface="Arial Unicode MS" pitchFamily="34" charset="-128"/>
                        <a:cs typeface="Arial" pitchFamily="34" charset="0"/>
                      </a:endParaRPr>
                    </a:p>
                  </a:txBody>
                  <a:tcPr anchor="b">
                    <a:lnL w="12700" cmpd="sng">
                      <a:noFill/>
                    </a:lnL>
                    <a:lnR w="12700" cap="flat" cmpd="sng" algn="ctr">
                      <a:solidFill>
                        <a:srgbClr val="944F31"/>
                      </a:solidFill>
                      <a:prstDash val="solid"/>
                      <a:round/>
                      <a:headEnd type="none" w="med" len="med"/>
                      <a:tailEnd type="none" w="med" len="med"/>
                    </a:lnR>
                    <a:lnT w="38100" cmpd="sng">
                      <a:noFill/>
                    </a:lnT>
                    <a:lnB w="12700" cap="flat" cmpd="sng" algn="ctr">
                      <a:solidFill>
                        <a:srgbClr val="944F31"/>
                      </a:solidFill>
                      <a:prstDash val="solid"/>
                      <a:round/>
                      <a:headEnd type="none" w="med" len="med"/>
                      <a:tailEnd type="none" w="med" len="med"/>
                    </a:lnB>
                    <a:lnTlToBr w="12700" cmpd="sng">
                      <a:noFill/>
                      <a:prstDash val="solid"/>
                    </a:lnTlToBr>
                    <a:lnBlToTr w="12700" cmpd="sng">
                      <a:noFill/>
                      <a:prstDash val="solid"/>
                    </a:lnBlToTr>
                    <a:noFill/>
                  </a:tcPr>
                </a:tc>
              </a:tr>
              <a:tr h="280131">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Résultat : </a:t>
                      </a:r>
                      <a:r>
                        <a:rPr lang="fr-FR" sz="1200" b="1" kern="1200" dirty="0" smtClean="0">
                          <a:solidFill>
                            <a:srgbClr val="404040"/>
                          </a:solidFill>
                          <a:latin typeface="Calibri" panose="020F0502020204030204" pitchFamily="34" charset="0"/>
                          <a:ea typeface="+mn-ea"/>
                          <a:cs typeface="BrowalliaUPC" panose="020B0604020202020204" pitchFamily="34" charset="-34"/>
                          <a:sym typeface="Wingdings" pitchFamily="2" charset="2"/>
                        </a:rPr>
                        <a:t>Relaxée et nourrie, la peau est rayonnante.</a:t>
                      </a:r>
                      <a:endParaRPr lang="fr-FR" sz="1200" b="1" kern="1200" dirty="0" smtClean="0">
                        <a:solidFill>
                          <a:srgbClr val="404040"/>
                        </a:solidFill>
                        <a:latin typeface="Calibri" panose="020F0502020204030204" pitchFamily="34" charset="0"/>
                        <a:ea typeface="+mn-ea"/>
                        <a:cs typeface="BrowalliaUPC" panose="020B0604020202020204" pitchFamily="34" charset="-34"/>
                        <a:sym typeface="Symbol" pitchFamily="18" charset="2"/>
                      </a:endParaRPr>
                    </a:p>
                  </a:txBody>
                  <a:tcPr>
                    <a:lnL w="12700" cap="flat" cmpd="sng" algn="ctr">
                      <a:solidFill>
                        <a:srgbClr val="DC006B"/>
                      </a:solid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marL="182563" indent="-182563" fontAlgn="auto">
                        <a:spcBef>
                          <a:spcPts val="0"/>
                        </a:spcBef>
                        <a:spcAft>
                          <a:spcPts val="0"/>
                        </a:spcAft>
                        <a:buClr>
                          <a:srgbClr val="944F31"/>
                        </a:buClr>
                        <a:buFont typeface="Wingdings" pitchFamily="2" charset="2"/>
                        <a:buChar char="ü"/>
                        <a:defRPr/>
                      </a:pPr>
                      <a:endParaRPr lang="fr-FR" sz="1000" b="1" dirty="0" smtClean="0">
                        <a:solidFill>
                          <a:srgbClr val="003B5A"/>
                        </a:solidFill>
                        <a:latin typeface="Century Gothic" pitchFamily="34" charset="0"/>
                        <a:sym typeface="Symbol" pitchFamily="18" charset="2"/>
                      </a:endParaRPr>
                    </a:p>
                  </a:txBody>
                  <a:tcPr anchor="ctr">
                    <a:lnL w="12700" cmpd="sng">
                      <a:noFill/>
                    </a:lnL>
                    <a:lnR w="12700" cap="flat" cmpd="sng" algn="ctr">
                      <a:solidFill>
                        <a:srgbClr val="944F31"/>
                      </a:solidFill>
                      <a:prstDash val="solid"/>
                      <a:round/>
                      <a:headEnd type="none" w="med" len="med"/>
                      <a:tailEnd type="none" w="med" len="med"/>
                    </a:lnR>
                    <a:lnT w="12700" cmpd="sng">
                      <a:noFill/>
                    </a:lnT>
                    <a:lnB w="12700" cap="flat" cmpd="sng" algn="ctr">
                      <a:solidFill>
                        <a:srgbClr val="944F3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r>
              <a:tr h="560263">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rgbClr val="404040"/>
                          </a:solidFill>
                          <a:latin typeface="Calibri" panose="020F0502020204030204" pitchFamily="34" charset="0"/>
                          <a:ea typeface="+mn-ea"/>
                          <a:cs typeface="BrowalliaUPC" panose="020B0604020202020204" pitchFamily="34" charset="-34"/>
                        </a:rPr>
                        <a:t>Galénique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Texture glissante et  nourrissante pour réaliser un long modelage</a:t>
                      </a:r>
                      <a:endParaRPr lang="fr-FR" sz="1000" b="0" kern="1200" dirty="0" smtClean="0">
                        <a:solidFill>
                          <a:srgbClr val="404040"/>
                        </a:solidFill>
                        <a:latin typeface="Calibri" panose="020F0502020204030204" pitchFamily="34" charset="0"/>
                        <a:ea typeface="+mn-ea"/>
                        <a:cs typeface="BrowalliaUPC" panose="020B0604020202020204" pitchFamily="34" charset="-34"/>
                      </a:endParaRPr>
                    </a:p>
                    <a:p>
                      <a:pPr marL="0" marR="0" indent="0" algn="l"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rgbClr val="404040"/>
                          </a:solidFill>
                          <a:latin typeface="Calibri" panose="020F0502020204030204" pitchFamily="34" charset="0"/>
                          <a:ea typeface="+mn-ea"/>
                          <a:cs typeface="BrowalliaUPC" panose="020B0604020202020204" pitchFamily="34" charset="-34"/>
                        </a:rPr>
                        <a:t>/  Parfum à l’Ananas / Couleur jaune clair</a:t>
                      </a:r>
                    </a:p>
                  </a:txBody>
                  <a:tcPr>
                    <a:lnL w="12700" cap="flat" cmpd="sng" algn="ctr">
                      <a:solidFill>
                        <a:srgbClr val="DC006B"/>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a:txBody>
                    <a:bodyPr/>
                    <a:lstStyle/>
                    <a:p>
                      <a:pPr algn="r"/>
                      <a:endParaRPr lang="fr-FR" sz="800" dirty="0"/>
                    </a:p>
                  </a:txBody>
                  <a:tcPr anchor="b">
                    <a:lnL w="12700" cmpd="sng">
                      <a:noFill/>
                    </a:lnL>
                    <a:lnR w="12700" cap="flat" cmpd="sng" algn="ctr">
                      <a:solidFill>
                        <a:srgbClr val="DC006B"/>
                      </a:solidFill>
                      <a:prstDash val="solid"/>
                      <a:round/>
                      <a:headEnd type="none" w="med" len="med"/>
                      <a:tailEnd type="none" w="med" len="med"/>
                    </a:lnR>
                    <a:lnT w="12700" cmpd="sng">
                      <a:noFill/>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r>
            </a:tbl>
          </a:graphicData>
        </a:graphic>
      </p:graphicFrame>
      <p:pic>
        <p:nvPicPr>
          <p:cNvPr id="40" name="Picture 2" descr="P:\LCL\MARKETING\2. Dr RENAUD\3. IMAGES\2. PRODUITS\1. VISAGE\9. SPECIFIQUES\MODELAGES SPECIFIQUES\TubeCremeAnanas.gif"/>
          <p:cNvPicPr>
            <a:picLocks noChangeAspect="1" noChangeArrowheads="1"/>
          </p:cNvPicPr>
          <p:nvPr/>
        </p:nvPicPr>
        <p:blipFill>
          <a:blip r:embed="rId8" cstate="print"/>
          <a:srcRect/>
          <a:stretch>
            <a:fillRect/>
          </a:stretch>
        </p:blipFill>
        <p:spPr bwMode="auto">
          <a:xfrm>
            <a:off x="762633" y="6060821"/>
            <a:ext cx="829057" cy="1749425"/>
          </a:xfrm>
          <a:prstGeom prst="rect">
            <a:avLst/>
          </a:prstGeom>
          <a:noFill/>
          <a:ln w="9525">
            <a:noFill/>
            <a:miter lim="800000"/>
            <a:headEnd/>
            <a:tailEnd/>
          </a:ln>
        </p:spPr>
      </p:pic>
      <p:pic>
        <p:nvPicPr>
          <p:cNvPr id="41" name="Image 37" descr="ananas2.jpg"/>
          <p:cNvPicPr>
            <a:picLocks noChangeAspect="1"/>
          </p:cNvPicPr>
          <p:nvPr/>
        </p:nvPicPr>
        <p:blipFill>
          <a:blip r:embed="rId9" cstate="print"/>
          <a:srcRect/>
          <a:stretch>
            <a:fillRect/>
          </a:stretch>
        </p:blipFill>
        <p:spPr bwMode="auto">
          <a:xfrm>
            <a:off x="1642883" y="6167184"/>
            <a:ext cx="306947" cy="354012"/>
          </a:xfrm>
          <a:prstGeom prst="rect">
            <a:avLst/>
          </a:prstGeom>
          <a:noFill/>
          <a:ln w="9525">
            <a:noFill/>
            <a:miter lim="800000"/>
            <a:headEnd/>
            <a:tailEnd/>
          </a:ln>
        </p:spPr>
      </p:pic>
      <p:pic>
        <p:nvPicPr>
          <p:cNvPr id="42" name="Image 40" descr="aloe vera.jpg"/>
          <p:cNvPicPr>
            <a:picLocks noChangeAspect="1"/>
          </p:cNvPicPr>
          <p:nvPr/>
        </p:nvPicPr>
        <p:blipFill>
          <a:blip r:embed="rId10" cstate="print"/>
          <a:srcRect l="33940" t="22182" r="24103" b="14822"/>
          <a:stretch>
            <a:fillRect/>
          </a:stretch>
        </p:blipFill>
        <p:spPr bwMode="auto">
          <a:xfrm>
            <a:off x="1642883" y="6859334"/>
            <a:ext cx="306947" cy="323850"/>
          </a:xfrm>
          <a:prstGeom prst="rect">
            <a:avLst/>
          </a:prstGeom>
          <a:noFill/>
          <a:ln w="9525">
            <a:noFill/>
            <a:miter lim="800000"/>
            <a:headEnd/>
            <a:tailEnd/>
          </a:ln>
        </p:spPr>
      </p:pic>
      <p:pic>
        <p:nvPicPr>
          <p:cNvPr id="43" name="Picture 3" descr="P:\LCL\MARKETING\2. Dr RENAUD\3. IMAGES\5. PLANTES\karite carré.jpg"/>
          <p:cNvPicPr>
            <a:picLocks noChangeAspect="1" noChangeArrowheads="1"/>
          </p:cNvPicPr>
          <p:nvPr/>
        </p:nvPicPr>
        <p:blipFill>
          <a:blip r:embed="rId11" cstate="print"/>
          <a:srcRect/>
          <a:stretch>
            <a:fillRect/>
          </a:stretch>
        </p:blipFill>
        <p:spPr bwMode="auto">
          <a:xfrm>
            <a:off x="1658758" y="7537196"/>
            <a:ext cx="306947" cy="323850"/>
          </a:xfrm>
          <a:prstGeom prst="rect">
            <a:avLst/>
          </a:prstGeom>
          <a:noFill/>
          <a:ln w="9525">
            <a:noFill/>
            <a:miter lim="800000"/>
            <a:headEnd/>
            <a:tailEnd/>
          </a:ln>
        </p:spPr>
      </p:pic>
      <p:sp>
        <p:nvSpPr>
          <p:cNvPr id="44" name="ZoneTexte 43"/>
          <p:cNvSpPr txBox="1"/>
          <p:nvPr/>
        </p:nvSpPr>
        <p:spPr>
          <a:xfrm>
            <a:off x="755902" y="8190905"/>
            <a:ext cx="5902709" cy="314344"/>
          </a:xfrm>
          <a:prstGeom prst="rect">
            <a:avLst/>
          </a:prstGeom>
          <a:noFill/>
          <a:ln w="12700">
            <a:solidFill>
              <a:srgbClr val="DC006B"/>
            </a:solidFill>
            <a:prstDash val="lgDashDot"/>
          </a:ln>
        </p:spPr>
        <p:txBody>
          <a:bodyPr wrap="square" rtlCol="0">
            <a:spAutoFit/>
          </a:bodyPr>
          <a:lstStyle/>
          <a:p>
            <a:endParaRPr lang="fr-FR" dirty="0"/>
          </a:p>
        </p:txBody>
      </p:sp>
      <p:sp>
        <p:nvSpPr>
          <p:cNvPr id="45" name="Rectangle 41"/>
          <p:cNvSpPr>
            <a:spLocks noChangeArrowheads="1"/>
          </p:cNvSpPr>
          <p:nvPr/>
        </p:nvSpPr>
        <p:spPr bwMode="auto">
          <a:xfrm>
            <a:off x="5139659" y="8505249"/>
            <a:ext cx="1518952"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Format : Tube 200ml</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CDR0715-00</a:t>
            </a:r>
            <a:endParaRPr lang="fr-FR" sz="1000" b="1" dirty="0">
              <a:solidFill>
                <a:schemeClr val="bg1"/>
              </a:solidFill>
              <a:latin typeface="Calibri" panose="020F0502020204030204"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0"/>
          <p:cNvSpPr>
            <a:spLocks noChangeArrowheads="1"/>
          </p:cNvSpPr>
          <p:nvPr/>
        </p:nvSpPr>
        <p:spPr bwMode="auto">
          <a:xfrm>
            <a:off x="569532" y="2286791"/>
            <a:ext cx="6117019" cy="406400"/>
          </a:xfrm>
          <a:prstGeom prst="rect">
            <a:avLst/>
          </a:prstGeom>
          <a:solidFill>
            <a:srgbClr val="DC006B"/>
          </a:solidFill>
          <a:ln w="9525">
            <a:noFill/>
            <a:prstDash val="lgDashDot"/>
            <a:round/>
            <a:headEnd/>
            <a:tailEnd/>
          </a:ln>
        </p:spPr>
        <p:txBody>
          <a:bodyPr wrap="none" lIns="91384" tIns="45694" rIns="91384" bIns="45694" anchor="ctr"/>
          <a:lstStyle/>
          <a:p>
            <a:pPr defTabSz="874713"/>
            <a:endParaRPr lang="fr-FR">
              <a:solidFill>
                <a:schemeClr val="bg1"/>
              </a:solidFill>
              <a:latin typeface="Century Gothic" pitchFamily="34" charset="0"/>
            </a:endParaRPr>
          </a:p>
        </p:txBody>
      </p:sp>
      <p:sp>
        <p:nvSpPr>
          <p:cNvPr id="18462" name="Rectangle 40"/>
          <p:cNvSpPr>
            <a:spLocks noChangeArrowheads="1"/>
          </p:cNvSpPr>
          <p:nvPr/>
        </p:nvSpPr>
        <p:spPr bwMode="auto">
          <a:xfrm>
            <a:off x="522095" y="2336363"/>
            <a:ext cx="1904624" cy="307777"/>
          </a:xfrm>
          <a:prstGeom prst="rect">
            <a:avLst/>
          </a:prstGeom>
          <a:noFill/>
          <a:ln w="9525">
            <a:noFill/>
            <a:miter lim="800000"/>
            <a:headEnd/>
            <a:tailEnd/>
          </a:ln>
        </p:spPr>
        <p:txBody>
          <a:bodyPr wrap="none">
            <a:spAutoFit/>
          </a:bodyPr>
          <a:lstStyle/>
          <a:p>
            <a:pPr>
              <a:spcBef>
                <a:spcPct val="50000"/>
              </a:spcBef>
            </a:pPr>
            <a:r>
              <a:rPr lang="fr-FR" sz="1400" dirty="0" smtClean="0">
                <a:solidFill>
                  <a:schemeClr val="bg1"/>
                </a:solidFill>
                <a:latin typeface="Calibri" panose="020F0502020204030204" pitchFamily="34" charset="0"/>
                <a:cs typeface="Times New Roman" pitchFamily="18" charset="0"/>
              </a:rPr>
              <a:t>PRODUITS SPÉCIFIQUES</a:t>
            </a:r>
            <a:endParaRPr lang="en-GB" sz="1400" dirty="0">
              <a:solidFill>
                <a:schemeClr val="bg1"/>
              </a:solidFill>
              <a:latin typeface="Calibri" panose="020F0502020204030204" pitchFamily="34" charset="0"/>
            </a:endParaRPr>
          </a:p>
        </p:txBody>
      </p:sp>
      <p:sp>
        <p:nvSpPr>
          <p:cNvPr id="33" name="Text Box 5"/>
          <p:cNvSpPr txBox="1">
            <a:spLocks noChangeArrowheads="1"/>
          </p:cNvSpPr>
          <p:nvPr/>
        </p:nvSpPr>
        <p:spPr bwMode="auto">
          <a:xfrm>
            <a:off x="795306" y="917035"/>
            <a:ext cx="5192712" cy="673100"/>
          </a:xfrm>
          <a:prstGeom prst="rect">
            <a:avLst/>
          </a:prstGeom>
          <a:noFill/>
          <a:ln w="9525">
            <a:noFill/>
            <a:miter lim="800000"/>
            <a:headEnd/>
            <a:tailEnd/>
          </a:ln>
        </p:spPr>
        <p:txBody>
          <a:bodyPr anchor="ctr">
            <a:spAutoFit/>
          </a:bodyPr>
          <a:lstStyle/>
          <a:p>
            <a:pPr>
              <a:spcBef>
                <a:spcPct val="10000"/>
              </a:spcBef>
              <a:defRPr/>
            </a:pPr>
            <a:r>
              <a:rPr lang="fr-FR" sz="1800" spc="-50" dirty="0">
                <a:solidFill>
                  <a:srgbClr val="DC006B"/>
                </a:solidFill>
                <a:latin typeface="Calibri" panose="020F0502020204030204" pitchFamily="34" charset="0"/>
              </a:rPr>
              <a:t>SOIN </a:t>
            </a:r>
            <a:r>
              <a:rPr lang="fr-FR" sz="1800" b="1" dirty="0">
                <a:solidFill>
                  <a:srgbClr val="DC006B"/>
                </a:solidFill>
                <a:latin typeface="Calibri" panose="020F0502020204030204" pitchFamily="34" charset="0"/>
              </a:rPr>
              <a:t>DÉSALTÉRANT </a:t>
            </a:r>
          </a:p>
          <a:p>
            <a:pPr>
              <a:spcBef>
                <a:spcPct val="10000"/>
              </a:spcBef>
              <a:defRPr/>
            </a:pPr>
            <a:r>
              <a:rPr lang="fr-FR" sz="1800" dirty="0">
                <a:solidFill>
                  <a:srgbClr val="DC006B"/>
                </a:solidFill>
                <a:latin typeface="Calibri" panose="020F0502020204030204" pitchFamily="34" charset="0"/>
              </a:rPr>
              <a:t>À LA </a:t>
            </a:r>
            <a:r>
              <a:rPr lang="fr-FR" sz="1800" dirty="0" smtClean="0">
                <a:solidFill>
                  <a:srgbClr val="DC006B"/>
                </a:solidFill>
                <a:latin typeface="Calibri" panose="020F0502020204030204" pitchFamily="34" charset="0"/>
              </a:rPr>
              <a:t>FRAMBOISE</a:t>
            </a:r>
            <a:endParaRPr lang="fr-FR" sz="1800" dirty="0">
              <a:solidFill>
                <a:srgbClr val="944F31"/>
              </a:solidFill>
              <a:latin typeface="Calibri" panose="020F0502020204030204" pitchFamily="34" charset="0"/>
            </a:endParaRPr>
          </a:p>
        </p:txBody>
      </p:sp>
      <p:sp>
        <p:nvSpPr>
          <p:cNvPr id="16417" name="Rectangle 62"/>
          <p:cNvSpPr>
            <a:spLocks noChangeArrowheads="1"/>
          </p:cNvSpPr>
          <p:nvPr/>
        </p:nvSpPr>
        <p:spPr bwMode="auto">
          <a:xfrm>
            <a:off x="795306" y="1541266"/>
            <a:ext cx="4832350" cy="307777"/>
          </a:xfrm>
          <a:prstGeom prst="rect">
            <a:avLst/>
          </a:prstGeom>
          <a:noFill/>
          <a:ln w="9525">
            <a:noFill/>
            <a:miter lim="800000"/>
            <a:headEnd/>
            <a:tailEnd/>
          </a:ln>
        </p:spPr>
        <p:txBody>
          <a:bodyPr>
            <a:spAutoFit/>
          </a:bodyPr>
          <a:lstStyle/>
          <a:p>
            <a:pPr>
              <a:defRPr/>
            </a:pPr>
            <a:r>
              <a:rPr lang="fr-FR" sz="1400" dirty="0">
                <a:solidFill>
                  <a:srgbClr val="404040"/>
                </a:solidFill>
                <a:latin typeface="Calibri" panose="020F0502020204030204" pitchFamily="34" charset="0"/>
                <a:cs typeface="Arial" panose="020B0604020202020204" pitchFamily="34" charset="0"/>
              </a:rPr>
              <a:t>Soin fraîcheur désaltérant – confort , souplesse et </a:t>
            </a:r>
            <a:r>
              <a:rPr lang="fr-FR" sz="1400" dirty="0" smtClean="0">
                <a:solidFill>
                  <a:srgbClr val="404040"/>
                </a:solidFill>
                <a:latin typeface="Calibri" panose="020F0502020204030204" pitchFamily="34" charset="0"/>
                <a:cs typeface="Arial" panose="020B0604020202020204" pitchFamily="34" charset="0"/>
              </a:rPr>
              <a:t>vitalité</a:t>
            </a:r>
            <a:endParaRPr lang="en-GB" sz="1400" dirty="0">
              <a:solidFill>
                <a:srgbClr val="404040"/>
              </a:solidFill>
              <a:latin typeface="Calibri" panose="020F0502020204030204" pitchFamily="34" charset="0"/>
              <a:cs typeface="Arial" panose="020B0604020202020204" pitchFamily="34" charset="0"/>
            </a:endParaRPr>
          </a:p>
        </p:txBody>
      </p:sp>
      <p:pic>
        <p:nvPicPr>
          <p:cNvPr id="18467" name="Picture 2" descr="P:\LCL\MARKETING\2. Dr RENAUD\3. IMAGES\5. PLANTES\Actifs\algue verte carré.jpg"/>
          <p:cNvPicPr>
            <a:picLocks noChangeAspect="1" noChangeArrowheads="1"/>
          </p:cNvPicPr>
          <p:nvPr/>
        </p:nvPicPr>
        <p:blipFill>
          <a:blip r:embed="rId2" cstate="print"/>
          <a:srcRect/>
          <a:stretch>
            <a:fillRect/>
          </a:stretch>
        </p:blipFill>
        <p:spPr bwMode="auto">
          <a:xfrm>
            <a:off x="1728350" y="6114823"/>
            <a:ext cx="323850" cy="323850"/>
          </a:xfrm>
          <a:prstGeom prst="rect">
            <a:avLst/>
          </a:prstGeom>
          <a:noFill/>
          <a:ln w="9525">
            <a:noFill/>
            <a:miter lim="800000"/>
            <a:headEnd/>
            <a:tailEnd/>
          </a:ln>
        </p:spPr>
      </p:pic>
      <p:pic>
        <p:nvPicPr>
          <p:cNvPr id="18473" name="Picture 42" descr="P:\LCL\MARKETING\2. Dr RENAUD\3. IMAGES\5. PLANTES\Actifs\Acide hyaluronique carré.jpg"/>
          <p:cNvPicPr>
            <a:picLocks noChangeAspect="1" noChangeArrowheads="1"/>
          </p:cNvPicPr>
          <p:nvPr/>
        </p:nvPicPr>
        <p:blipFill>
          <a:blip r:embed="rId3" cstate="print"/>
          <a:srcRect/>
          <a:stretch>
            <a:fillRect/>
          </a:stretch>
        </p:blipFill>
        <p:spPr bwMode="auto">
          <a:xfrm>
            <a:off x="1759426" y="4227079"/>
            <a:ext cx="328613" cy="323850"/>
          </a:xfrm>
          <a:prstGeom prst="rect">
            <a:avLst/>
          </a:prstGeom>
          <a:solidFill>
            <a:schemeClr val="accent2"/>
          </a:solidFill>
          <a:ln w="9525">
            <a:noFill/>
            <a:miter lim="800000"/>
            <a:headEnd/>
            <a:tailEnd/>
          </a:ln>
        </p:spPr>
      </p:pic>
      <p:pic>
        <p:nvPicPr>
          <p:cNvPr id="18474" name="Image 40" descr="aloe vera.jpg"/>
          <p:cNvPicPr>
            <a:picLocks noChangeAspect="1"/>
          </p:cNvPicPr>
          <p:nvPr/>
        </p:nvPicPr>
        <p:blipFill>
          <a:blip r:embed="rId4" cstate="print"/>
          <a:srcRect l="33940" t="22182" r="24103" b="14822"/>
          <a:stretch>
            <a:fillRect/>
          </a:stretch>
        </p:blipFill>
        <p:spPr bwMode="auto">
          <a:xfrm>
            <a:off x="1728350" y="4832212"/>
            <a:ext cx="323850" cy="323850"/>
          </a:xfrm>
          <a:prstGeom prst="rect">
            <a:avLst/>
          </a:prstGeom>
          <a:noFill/>
          <a:ln w="9525">
            <a:noFill/>
            <a:miter lim="800000"/>
            <a:headEnd/>
            <a:tailEnd/>
          </a:ln>
        </p:spPr>
      </p:pic>
      <p:pic>
        <p:nvPicPr>
          <p:cNvPr id="18475" name="Image 40" descr="aloe vera.jpg"/>
          <p:cNvPicPr>
            <a:picLocks noChangeAspect="1"/>
          </p:cNvPicPr>
          <p:nvPr/>
        </p:nvPicPr>
        <p:blipFill>
          <a:blip r:embed="rId5" cstate="print"/>
          <a:srcRect/>
          <a:stretch>
            <a:fillRect/>
          </a:stretch>
        </p:blipFill>
        <p:spPr bwMode="auto">
          <a:xfrm>
            <a:off x="1728350" y="5408154"/>
            <a:ext cx="323850" cy="323850"/>
          </a:xfrm>
          <a:prstGeom prst="rect">
            <a:avLst/>
          </a:prstGeom>
          <a:noFill/>
          <a:ln w="9525">
            <a:noFill/>
            <a:miter lim="800000"/>
            <a:headEnd/>
            <a:tailEnd/>
          </a:ln>
        </p:spPr>
      </p:pic>
      <p:pic>
        <p:nvPicPr>
          <p:cNvPr id="18476" name="Picture 2" descr="P:\LCL\MARKETING\2. Dr RENAUD\3. IMAGES\5. PLANTES\Framboise3.jpg"/>
          <p:cNvPicPr>
            <a:picLocks noChangeAspect="1" noChangeArrowheads="1"/>
          </p:cNvPicPr>
          <p:nvPr/>
        </p:nvPicPr>
        <p:blipFill>
          <a:blip r:embed="rId6" cstate="print"/>
          <a:srcRect/>
          <a:stretch>
            <a:fillRect/>
          </a:stretch>
        </p:blipFill>
        <p:spPr bwMode="auto">
          <a:xfrm>
            <a:off x="1728350" y="3646170"/>
            <a:ext cx="323850" cy="323850"/>
          </a:xfrm>
          <a:prstGeom prst="rect">
            <a:avLst/>
          </a:prstGeom>
          <a:noFill/>
          <a:ln w="9525">
            <a:noFill/>
            <a:miter lim="800000"/>
            <a:headEnd/>
            <a:tailEnd/>
          </a:ln>
        </p:spPr>
      </p:pic>
      <p:sp>
        <p:nvSpPr>
          <p:cNvPr id="26" name="ZoneTexte 25"/>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graphicFrame>
        <p:nvGraphicFramePr>
          <p:cNvPr id="29" name="Tableau 28"/>
          <p:cNvGraphicFramePr>
            <a:graphicFrameLocks noGrp="1"/>
          </p:cNvGraphicFramePr>
          <p:nvPr>
            <p:extLst>
              <p:ext uri="{D42A27DB-BD31-4B8C-83A1-F6EECF244321}">
                <p14:modId xmlns:p14="http://schemas.microsoft.com/office/powerpoint/2010/main" val="1451044456"/>
              </p:ext>
            </p:extLst>
          </p:nvPr>
        </p:nvGraphicFramePr>
        <p:xfrm>
          <a:off x="741109" y="2756706"/>
          <a:ext cx="5933249" cy="4456713"/>
        </p:xfrm>
        <a:graphic>
          <a:graphicData uri="http://schemas.openxmlformats.org/drawingml/2006/table">
            <a:tbl>
              <a:tblPr firstRow="1" bandRow="1">
                <a:tableStyleId>{5C22544A-7EE6-4342-B048-85BDC9FD1C3A}</a:tableStyleId>
              </a:tblPr>
              <a:tblGrid>
                <a:gridCol w="1295257"/>
                <a:gridCol w="2163666"/>
                <a:gridCol w="744912"/>
                <a:gridCol w="1729414"/>
              </a:tblGrid>
              <a:tr h="462436">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0" i="0" u="sng" strike="noStrike" cap="none" normalizeH="0" baseline="0" noProof="0" dirty="0" smtClean="0">
                          <a:ln>
                            <a:noFill/>
                          </a:ln>
                          <a:solidFill>
                            <a:srgbClr val="DC006B"/>
                          </a:solidFill>
                          <a:effectLst/>
                          <a:latin typeface="Calibri" panose="020F0502020204030204" pitchFamily="34" charset="0"/>
                          <a:cs typeface="Times New Roman" charset="0"/>
                        </a:rPr>
                        <a:t>MASQUE PEEL-OFF FRAMBOISE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0" dirty="0" smtClean="0">
                          <a:solidFill>
                            <a:srgbClr val="404040"/>
                          </a:solidFill>
                          <a:latin typeface="Calibri" panose="020F0502020204030204" pitchFamily="34" charset="0"/>
                          <a:cs typeface="Times New Roman" pitchFamily="18" charset="0"/>
                        </a:rPr>
                        <a:t>Masque vecteur d’hydratation</a:t>
                      </a:r>
                    </a:p>
                  </a:txBody>
                  <a:tcPr anchor="ctr">
                    <a:lnL w="12700" cap="flat" cmpd="sng" algn="ctr">
                      <a:solidFill>
                        <a:srgbClr val="DC006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gridSpan="2">
                  <a:txBody>
                    <a:bodyPr/>
                    <a:lstStyle/>
                    <a:p>
                      <a:pPr algn="r"/>
                      <a:r>
                        <a:rPr lang="fr-FR" sz="1000" b="0" dirty="0" smtClean="0">
                          <a:solidFill>
                            <a:srgbClr val="404040"/>
                          </a:solidFill>
                          <a:latin typeface="Calibri" panose="020F0502020204030204" pitchFamily="34" charset="0"/>
                        </a:rPr>
                        <a:t>Coffret 12 soins</a:t>
                      </a:r>
                      <a:endParaRPr lang="fr-FR" sz="1000" b="0" dirty="0">
                        <a:solidFill>
                          <a:srgbClr val="404040"/>
                        </a:solidFill>
                        <a:latin typeface="Calibri" panose="020F0502020204030204" pitchFamily="34" charset="0"/>
                      </a:endParaRPr>
                    </a:p>
                  </a:txBody>
                  <a:tcPr>
                    <a:lnL w="12700" cap="flat" cmpd="sng" algn="ctr">
                      <a:no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pPr algn="r"/>
                      <a:endParaRPr lang="fr-FR" sz="800" spc="-40" baseline="0" dirty="0" smtClean="0">
                        <a:solidFill>
                          <a:srgbClr val="003B5A"/>
                        </a:solidFill>
                        <a:latin typeface="Century Gothic" pitchFamily="34" charset="0"/>
                        <a:cs typeface="Times New Roman" pitchFamily="18" charset="0"/>
                        <a:sym typeface="Symbol" pitchFamily="18" charset="2"/>
                      </a:endParaRPr>
                    </a:p>
                  </a:txBody>
                  <a:tcPr>
                    <a:lnL w="12700" cap="flat" cmpd="sng" algn="ctr">
                      <a:noFill/>
                      <a:prstDash val="solid"/>
                      <a:round/>
                      <a:headEnd type="none" w="med" len="med"/>
                      <a:tailEnd type="none" w="med" len="med"/>
                    </a:lnL>
                    <a:lnR w="12700" cap="flat" cmpd="sng" algn="ctr">
                      <a:solidFill>
                        <a:srgbClr val="FF6600"/>
                      </a:solidFill>
                      <a:prstDash val="solid"/>
                      <a:round/>
                      <a:headEnd type="none" w="med" len="med"/>
                      <a:tailEnd type="none" w="med" len="med"/>
                    </a:lnR>
                    <a:lnT w="12700" cap="flat" cmpd="sng" algn="ctr">
                      <a:solidFill>
                        <a:srgbClr val="FF6600"/>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246633">
                <a:tc gridSpan="2">
                  <a:txBody>
                    <a:bodyPr/>
                    <a:lstStyle/>
                    <a:p>
                      <a:pPr marL="171450" marR="0" indent="0" algn="l" defTabSz="914400" rtl="0" eaLnBrk="1" fontAlgn="auto" latinLnBrk="0" hangingPunct="1">
                        <a:lnSpc>
                          <a:spcPct val="100000"/>
                        </a:lnSpc>
                        <a:spcBef>
                          <a:spcPts val="0"/>
                        </a:spcBef>
                        <a:spcAft>
                          <a:spcPts val="0"/>
                        </a:spcAft>
                        <a:buClrTx/>
                        <a:buSzTx/>
                        <a:buFontTx/>
                        <a:buNone/>
                        <a:tabLst/>
                        <a:defRPr/>
                      </a:pPr>
                      <a:r>
                        <a:rPr lang="fr-FR" sz="1000" b="0" kern="1200" dirty="0" smtClean="0">
                          <a:solidFill>
                            <a:srgbClr val="DC006B"/>
                          </a:solidFill>
                          <a:latin typeface="Century Gothic" pitchFamily="34" charset="0"/>
                          <a:ea typeface="+mn-ea"/>
                          <a:cs typeface="Arial" charset="0"/>
                          <a:sym typeface="Wingdings 2" pitchFamily="18" charset="2"/>
                        </a:rPr>
                        <a:t>SACHET DE POUDRE</a:t>
                      </a:r>
                      <a:endParaRPr lang="fr-FR" sz="1000" b="0" kern="1200" dirty="0" smtClean="0">
                        <a:solidFill>
                          <a:srgbClr val="944F31"/>
                        </a:solidFill>
                        <a:latin typeface="Century Gothic" pitchFamily="34" charset="0"/>
                        <a:ea typeface="+mn-ea"/>
                        <a:cs typeface="Arial" charset="0"/>
                      </a:endParaRPr>
                    </a:p>
                  </a:txBody>
                  <a:tcPr anchor="ctr">
                    <a:lnL w="12700" cap="flat" cmpd="sng" algn="ctr">
                      <a:solidFill>
                        <a:srgbClr val="DC006B"/>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gridSpan="2">
                  <a:txBody>
                    <a:bodyPr/>
                    <a:lstStyle/>
                    <a:p>
                      <a:pPr algn="r"/>
                      <a:endParaRPr lang="fr-FR" sz="800" spc="-40" baseline="0" dirty="0" smtClean="0">
                        <a:solidFill>
                          <a:srgbClr val="003B5A"/>
                        </a:solidFill>
                        <a:latin typeface="Century Gothic" pitchFamily="34" charset="0"/>
                        <a:cs typeface="Times New Roman" pitchFamily="18" charset="0"/>
                        <a:sym typeface="Symbol" pitchFamily="18" charset="2"/>
                      </a:endParaRPr>
                    </a:p>
                  </a:txBody>
                  <a:tcPr>
                    <a:lnL w="12700" cap="flat" cmpd="sng" algn="ctr">
                      <a:no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solidFill>
                        <a:srgbClr val="DC006B"/>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r>
              <a:tr h="2568115">
                <a:tc>
                  <a:txBody>
                    <a:bodyPr/>
                    <a:lstStyle/>
                    <a:p>
                      <a:endParaRPr lang="fr-FR" sz="1800" dirty="0">
                        <a:latin typeface="Century Gothic" pitchFamily="34" charset="0"/>
                      </a:endParaRPr>
                    </a:p>
                  </a:txBody>
                  <a:tcPr>
                    <a:lnL w="12700" cap="flat" cmpd="sng" algn="ctr">
                      <a:solidFill>
                        <a:srgbClr val="DC006B"/>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marL="0" marR="0" indent="265113" algn="just" defTabSz="914400" rtl="0" eaLnBrk="1" fontAlgn="auto" latinLnBrk="0" hangingPunct="1">
                        <a:lnSpc>
                          <a:spcPct val="100000"/>
                        </a:lnSpc>
                        <a:spcBef>
                          <a:spcPts val="0"/>
                        </a:spcBef>
                        <a:spcAft>
                          <a:spcPts val="0"/>
                        </a:spcAft>
                        <a:buClr>
                          <a:srgbClr val="F18E00"/>
                        </a:buClr>
                        <a:buSzTx/>
                        <a:buFontTx/>
                        <a:buNone/>
                        <a:tabLst/>
                        <a:defRPr/>
                      </a:pPr>
                      <a:r>
                        <a:rPr lang="fr-FR" sz="1000" baseline="0" dirty="0" smtClean="0">
                          <a:solidFill>
                            <a:srgbClr val="DC006B"/>
                          </a:solidFill>
                          <a:latin typeface="Calibri" panose="020F0502020204030204" pitchFamily="34" charset="0"/>
                          <a:cs typeface="Arial" charset="0"/>
                        </a:rPr>
                        <a:t>FRAMBOISE BIO</a:t>
                      </a:r>
                      <a:endParaRPr lang="fr-FR" sz="1000" dirty="0" smtClean="0">
                        <a:solidFill>
                          <a:srgbClr val="DC006B"/>
                        </a:solidFill>
                        <a:latin typeface="Calibri" panose="020F0502020204030204" pitchFamily="34" charset="0"/>
                        <a:cs typeface="Arial" charset="0"/>
                      </a:endParaRP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Riche en eau, glucides et minéraux.</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Vertus adoucissantes et rafraîchissantes.</a:t>
                      </a:r>
                    </a:p>
                    <a:p>
                      <a:pPr indent="-273050" algn="just">
                        <a:spcBef>
                          <a:spcPts val="0"/>
                        </a:spcBef>
                        <a:spcAft>
                          <a:spcPts val="0"/>
                        </a:spcAft>
                        <a:buClr>
                          <a:srgbClr val="F18E00"/>
                        </a:buClr>
                        <a:defRPr/>
                      </a:pPr>
                      <a:endParaRPr lang="fr-FR" sz="1000" dirty="0" smtClean="0">
                        <a:solidFill>
                          <a:srgbClr val="DC006B"/>
                        </a:solidFill>
                        <a:latin typeface="Calibri" panose="020F0502020204030204" pitchFamily="34" charset="0"/>
                        <a:cs typeface="Arial" charset="0"/>
                      </a:endParaRPr>
                    </a:p>
                    <a:p>
                      <a:pPr marL="0" marR="0" indent="265113" algn="just" defTabSz="914400" rtl="0" eaLnBrk="1" fontAlgn="auto" latinLnBrk="0" hangingPunct="1">
                        <a:lnSpc>
                          <a:spcPct val="100000"/>
                        </a:lnSpc>
                        <a:spcBef>
                          <a:spcPts val="0"/>
                        </a:spcBef>
                        <a:spcAft>
                          <a:spcPts val="0"/>
                        </a:spcAft>
                        <a:buClr>
                          <a:srgbClr val="F18E00"/>
                        </a:buClr>
                        <a:buSzTx/>
                        <a:buFontTx/>
                        <a:buNone/>
                        <a:tabLst/>
                        <a:defRPr/>
                      </a:pPr>
                      <a:r>
                        <a:rPr lang="fr-FR" sz="1000" dirty="0" smtClean="0">
                          <a:solidFill>
                            <a:srgbClr val="DC006B"/>
                          </a:solidFill>
                          <a:latin typeface="Calibri" panose="020F0502020204030204" pitchFamily="34" charset="0"/>
                          <a:cs typeface="Arial" charset="0"/>
                        </a:rPr>
                        <a:t>ACIDE HYALURONIQUE</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Constituant naturel de la peau</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Hydratation longue durée</a:t>
                      </a:r>
                    </a:p>
                    <a:p>
                      <a:pPr marL="265112" indent="0" algn="just" defTabSz="914400" rtl="0" eaLnBrk="1" latinLnBrk="0" hangingPunct="1">
                        <a:spcBef>
                          <a:spcPts val="0"/>
                        </a:spcBef>
                        <a:spcAft>
                          <a:spcPts val="0"/>
                        </a:spcAft>
                        <a:buClr>
                          <a:srgbClr val="DC006B"/>
                        </a:buClr>
                        <a:buFont typeface="Arial" panose="020B0604020202020204" pitchFamily="34" charset="0"/>
                        <a:buNone/>
                        <a:defRPr/>
                      </a:pPr>
                      <a:endParaRPr lang="fr-FR" sz="1000" dirty="0" smtClean="0">
                        <a:solidFill>
                          <a:srgbClr val="DC006B"/>
                        </a:solidFill>
                        <a:latin typeface="Calibri" panose="020F0502020204030204" pitchFamily="34" charset="0"/>
                        <a:cs typeface="Arial" charset="0"/>
                      </a:endParaRPr>
                    </a:p>
                    <a:p>
                      <a:pPr marL="0" marR="0" indent="265113" algn="just" defTabSz="914400" rtl="0" eaLnBrk="1" fontAlgn="auto" latinLnBrk="0" hangingPunct="1">
                        <a:lnSpc>
                          <a:spcPct val="100000"/>
                        </a:lnSpc>
                        <a:spcBef>
                          <a:spcPts val="0"/>
                        </a:spcBef>
                        <a:spcAft>
                          <a:spcPts val="0"/>
                        </a:spcAft>
                        <a:buClr>
                          <a:srgbClr val="F18E00"/>
                        </a:buClr>
                        <a:buSzTx/>
                        <a:buFontTx/>
                        <a:buNone/>
                        <a:tabLst/>
                        <a:defRPr/>
                      </a:pPr>
                      <a:r>
                        <a:rPr lang="fr-FR" sz="1000" dirty="0" smtClean="0">
                          <a:solidFill>
                            <a:srgbClr val="DC006B"/>
                          </a:solidFill>
                          <a:latin typeface="Calibri" panose="020F0502020204030204" pitchFamily="34" charset="0"/>
                          <a:cs typeface="Arial" charset="0"/>
                        </a:rPr>
                        <a:t>EXTRAIT D’ALOE VERA</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Action hydratante immédiate et durable</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Propriétés apaisantes</a:t>
                      </a:r>
                      <a:endParaRPr lang="fr-FR" sz="1000" kern="1200" dirty="0" smtClean="0">
                        <a:solidFill>
                          <a:srgbClr val="404040"/>
                        </a:solidFill>
                        <a:latin typeface="Calibri" panose="020F0502020204030204" pitchFamily="34" charset="0"/>
                        <a:ea typeface="+mn-ea"/>
                        <a:cs typeface="BrowalliaUPC" panose="020B0604020202020204" pitchFamily="34" charset="-34"/>
                      </a:endParaRPr>
                    </a:p>
                    <a:p>
                      <a:pPr indent="-273050" algn="just">
                        <a:spcBef>
                          <a:spcPts val="0"/>
                        </a:spcBef>
                        <a:spcAft>
                          <a:spcPts val="0"/>
                        </a:spcAft>
                        <a:buClr>
                          <a:srgbClr val="F18E00"/>
                        </a:buClr>
                        <a:defRPr/>
                      </a:pPr>
                      <a:endParaRPr lang="fr-FR" sz="1000" dirty="0" smtClean="0">
                        <a:solidFill>
                          <a:srgbClr val="DC006B"/>
                        </a:solidFill>
                        <a:latin typeface="Calibri" panose="020F0502020204030204" pitchFamily="34" charset="0"/>
                        <a:cs typeface="Arial" charset="0"/>
                      </a:endParaRPr>
                    </a:p>
                    <a:p>
                      <a:pPr marL="0" indent="265113" algn="just">
                        <a:spcBef>
                          <a:spcPts val="0"/>
                        </a:spcBef>
                        <a:spcAft>
                          <a:spcPts val="0"/>
                        </a:spcAft>
                        <a:buClr>
                          <a:srgbClr val="F18E00"/>
                        </a:buClr>
                        <a:defRPr/>
                      </a:pPr>
                      <a:r>
                        <a:rPr lang="fr-FR" sz="1000" dirty="0" smtClean="0">
                          <a:solidFill>
                            <a:srgbClr val="DC006B"/>
                          </a:solidFill>
                          <a:latin typeface="Calibri" panose="020F0502020204030204" pitchFamily="34" charset="0"/>
                          <a:cs typeface="Arial" charset="0"/>
                        </a:rPr>
                        <a:t>PROTÉINES DE BLÉ</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Effet hydratant protecteur</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Aide la peau à se régénérer</a:t>
                      </a:r>
                    </a:p>
                    <a:p>
                      <a:pPr marL="177800" indent="-177800" algn="just">
                        <a:spcBef>
                          <a:spcPts val="0"/>
                        </a:spcBef>
                        <a:spcAft>
                          <a:spcPts val="0"/>
                        </a:spcAft>
                        <a:buClr>
                          <a:srgbClr val="DC006B"/>
                        </a:buClr>
                        <a:buFont typeface="Wingdings" pitchFamily="2" charset="2"/>
                        <a:buNone/>
                        <a:defRPr/>
                      </a:pPr>
                      <a:endParaRPr lang="fr-FR" sz="1000" baseline="0" dirty="0" smtClean="0">
                        <a:solidFill>
                          <a:srgbClr val="003B5A"/>
                        </a:solidFill>
                        <a:latin typeface="Calibri" panose="020F0502020204030204" pitchFamily="34" charset="0"/>
                        <a:cs typeface="Times New Roman" pitchFamily="18" charset="0"/>
                        <a:sym typeface="Symbol" pitchFamily="18" charset="2"/>
                      </a:endParaRPr>
                    </a:p>
                    <a:p>
                      <a:pPr marL="0" indent="265113" algn="just">
                        <a:spcBef>
                          <a:spcPts val="0"/>
                        </a:spcBef>
                        <a:spcAft>
                          <a:spcPts val="0"/>
                        </a:spcAft>
                        <a:buClr>
                          <a:srgbClr val="DC006B"/>
                        </a:buClr>
                        <a:buFont typeface="Wingdings" pitchFamily="2" charset="2"/>
                        <a:buNone/>
                        <a:defRPr/>
                      </a:pPr>
                      <a:r>
                        <a:rPr lang="fr-FR" sz="1000" kern="1200" dirty="0" smtClean="0">
                          <a:solidFill>
                            <a:srgbClr val="DC006B"/>
                          </a:solidFill>
                          <a:latin typeface="Calibri" panose="020F0502020204030204" pitchFamily="34" charset="0"/>
                          <a:ea typeface="+mn-ea"/>
                          <a:cs typeface="Arial" charset="0"/>
                          <a:sym typeface="Symbol" pitchFamily="18" charset="2"/>
                        </a:rPr>
                        <a:t>EXTRAIT D’ALGUE</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Riche en acides aminés et oligo-éléments</a:t>
                      </a:r>
                    </a:p>
                    <a:p>
                      <a:pPr marL="436562" indent="-171450" algn="just" defTabSz="914400" rtl="0" eaLnBrk="1" latinLnBrk="0" hangingPunct="1">
                        <a:spcBef>
                          <a:spcPts val="0"/>
                        </a:spcBef>
                        <a:spcAft>
                          <a:spcPts val="0"/>
                        </a:spcAft>
                        <a:buClr>
                          <a:srgbClr val="DC006B"/>
                        </a:buClr>
                        <a:buFont typeface="Arial" panose="020B0604020202020204" pitchFamily="34" charset="0"/>
                        <a:buChar char="•"/>
                        <a:defRPr/>
                      </a:pPr>
                      <a:r>
                        <a:rPr lang="fr-FR" sz="1000" kern="1200" dirty="0" smtClean="0">
                          <a:solidFill>
                            <a:srgbClr val="404040"/>
                          </a:solidFill>
                          <a:latin typeface="Calibri" panose="020F0502020204030204" pitchFamily="34" charset="0"/>
                          <a:ea typeface="+mn-ea"/>
                          <a:cs typeface="BrowalliaUPC" panose="020B0604020202020204" pitchFamily="34" charset="-34"/>
                          <a:sym typeface="Symbol" pitchFamily="18" charset="2"/>
                        </a:rPr>
                        <a:t>Vertus tonifiantes et reminéralisantes</a:t>
                      </a:r>
                    </a:p>
                  </a:txBody>
                  <a:tcPr>
                    <a:lnL w="12700" cmpd="sng">
                      <a:noFill/>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pPr algn="ctr"/>
                      <a:endParaRPr lang="fr-FR" sz="800" baseline="0" dirty="0" smtClean="0">
                        <a:solidFill>
                          <a:srgbClr val="003B5A"/>
                        </a:solidFill>
                        <a:latin typeface="Century Gothic" pitchFamily="34" charset="0"/>
                        <a:ea typeface="Arial Unicode MS" pitchFamily="34" charset="-128"/>
                        <a:cs typeface="Arial" pitchFamily="34" charset="0"/>
                      </a:endParaRPr>
                    </a:p>
                  </a:txBody>
                  <a:tcPr anchor="b">
                    <a:lnL w="12700" cmpd="sng">
                      <a:noFill/>
                    </a:lnL>
                    <a:lnR w="12700" cap="flat" cmpd="sng" algn="ctr">
                      <a:solidFill>
                        <a:srgbClr val="944F31"/>
                      </a:solidFill>
                      <a:prstDash val="solid"/>
                      <a:round/>
                      <a:headEnd type="none" w="med" len="med"/>
                      <a:tailEnd type="none" w="med" len="med"/>
                    </a:lnR>
                    <a:lnT w="38100" cmpd="sng">
                      <a:noFill/>
                    </a:lnT>
                    <a:lnB w="12700" cap="flat" cmpd="sng" algn="ctr">
                      <a:solidFill>
                        <a:srgbClr val="944F31"/>
                      </a:solidFill>
                      <a:prstDash val="solid"/>
                      <a:round/>
                      <a:headEnd type="none" w="med" len="med"/>
                      <a:tailEnd type="none" w="med" len="med"/>
                    </a:lnB>
                    <a:lnTlToBr w="12700" cmpd="sng">
                      <a:noFill/>
                      <a:prstDash val="solid"/>
                    </a:lnTlToBr>
                    <a:lnBlToTr w="12700" cmpd="sng">
                      <a:noFill/>
                      <a:prstDash val="solid"/>
                    </a:lnBlToTr>
                    <a:noFill/>
                  </a:tcPr>
                </a:tc>
              </a:tr>
              <a:tr h="339120">
                <a:tc gridSpan="4">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1200" b="1" dirty="0" smtClean="0">
                          <a:solidFill>
                            <a:srgbClr val="404040"/>
                          </a:solidFill>
                          <a:latin typeface="Calibri" panose="020F0502020204030204" pitchFamily="34" charset="0"/>
                          <a:sym typeface="Symbol" pitchFamily="18" charset="2"/>
                        </a:rPr>
                        <a:t>Résultat : </a:t>
                      </a:r>
                      <a:r>
                        <a:rPr lang="fr-FR" sz="1200" b="1" dirty="0" smtClean="0">
                          <a:solidFill>
                            <a:srgbClr val="404040"/>
                          </a:solidFill>
                          <a:latin typeface="Calibri" panose="020F0502020204030204" pitchFamily="34" charset="0"/>
                        </a:rPr>
                        <a:t>La </a:t>
                      </a:r>
                      <a:r>
                        <a:rPr lang="fr-FR" sz="1200" b="1" kern="1200" dirty="0" smtClean="0">
                          <a:solidFill>
                            <a:srgbClr val="404040"/>
                          </a:solidFill>
                          <a:latin typeface="Calibri" panose="020F0502020204030204" pitchFamily="34" charset="0"/>
                          <a:ea typeface="+mn-ea"/>
                          <a:cs typeface="+mn-cs"/>
                          <a:sym typeface="Symbol" pitchFamily="18" charset="2"/>
                        </a:rPr>
                        <a:t>peau</a:t>
                      </a:r>
                      <a:r>
                        <a:rPr lang="fr-FR" sz="1200" b="1" dirty="0" smtClean="0">
                          <a:solidFill>
                            <a:srgbClr val="404040"/>
                          </a:solidFill>
                          <a:latin typeface="Calibri" panose="020F0502020204030204" pitchFamily="34" charset="0"/>
                        </a:rPr>
                        <a:t> est désaltérée, souple,</a:t>
                      </a:r>
                      <a:r>
                        <a:rPr lang="fr-FR" sz="1200" b="1" baseline="0" dirty="0" smtClean="0">
                          <a:solidFill>
                            <a:srgbClr val="404040"/>
                          </a:solidFill>
                          <a:latin typeface="Calibri" panose="020F0502020204030204" pitchFamily="34" charset="0"/>
                        </a:rPr>
                        <a:t> lisse et confortable.</a:t>
                      </a:r>
                      <a:endParaRPr lang="fr-FR" sz="1200" b="1" kern="1200" dirty="0" smtClean="0">
                        <a:solidFill>
                          <a:srgbClr val="404040"/>
                        </a:solidFill>
                        <a:latin typeface="Calibri" panose="020F0502020204030204" pitchFamily="34" charset="0"/>
                        <a:ea typeface="+mn-ea"/>
                        <a:cs typeface="+mn-cs"/>
                        <a:sym typeface="Symbol" pitchFamily="18" charset="2"/>
                      </a:endParaRPr>
                    </a:p>
                  </a:txBody>
                  <a:tcPr anchor="ctr">
                    <a:lnL w="12700" cap="flat" cmpd="sng" algn="ctr">
                      <a:solidFill>
                        <a:srgbClr val="DC006B"/>
                      </a:solidFill>
                      <a:prstDash val="solid"/>
                      <a:round/>
                      <a:headEnd type="none" w="med" len="med"/>
                      <a:tailEnd type="none" w="med" len="med"/>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hMerge="1">
                  <a:txBody>
                    <a:bodyPr/>
                    <a:lstStyle/>
                    <a:p>
                      <a:endParaRPr lang="fr-FR"/>
                    </a:p>
                  </a:txBody>
                  <a:tcPr/>
                </a:tc>
                <a:tc hMerge="1">
                  <a:txBody>
                    <a:bodyPr/>
                    <a:lstStyle/>
                    <a:p>
                      <a:endParaRPr lang="fr-FR"/>
                    </a:p>
                  </a:txBody>
                  <a:tcPr/>
                </a:tc>
                <a:tc hMerge="1">
                  <a:txBody>
                    <a:bodyPr/>
                    <a:lstStyle/>
                    <a:p>
                      <a:pPr algn="r"/>
                      <a:endParaRPr lang="fr-FR" sz="800" dirty="0"/>
                    </a:p>
                  </a:txBody>
                  <a:tcPr>
                    <a:lnL w="12700" cmpd="sng">
                      <a:noFill/>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r>
              <a:tr h="339120">
                <a:tc gridSpan="3">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sz="1000" b="0" dirty="0" smtClean="0">
                          <a:solidFill>
                            <a:srgbClr val="404040"/>
                          </a:solidFill>
                          <a:latin typeface="Calibri" panose="020F0502020204030204" pitchFamily="34" charset="0"/>
                        </a:rPr>
                        <a:t>Galénique :</a:t>
                      </a:r>
                    </a:p>
                    <a:p>
                      <a:pPr marL="0" marR="0" indent="0" algn="l" defTabSz="914400" rtl="0" eaLnBrk="1" fontAlgn="auto" latinLnBrk="0" hangingPunct="1">
                        <a:lnSpc>
                          <a:spcPct val="100000"/>
                        </a:lnSpc>
                        <a:spcBef>
                          <a:spcPts val="0"/>
                        </a:spcBef>
                        <a:spcAft>
                          <a:spcPts val="0"/>
                        </a:spcAft>
                        <a:buClrTx/>
                        <a:buSzTx/>
                        <a:buFontTx/>
                        <a:buNone/>
                        <a:tabLst/>
                        <a:defRPr/>
                      </a:pPr>
                      <a:r>
                        <a:rPr lang="fr-FR" sz="1000" b="0" dirty="0" smtClean="0">
                          <a:solidFill>
                            <a:srgbClr val="404040"/>
                          </a:solidFill>
                          <a:latin typeface="Calibri" panose="020F0502020204030204" pitchFamily="34" charset="0"/>
                        </a:rPr>
                        <a:t>Texture poudre / Parfum  Framboise / Couleur</a:t>
                      </a:r>
                      <a:r>
                        <a:rPr lang="fr-FR" sz="1000" b="0" baseline="0" dirty="0" smtClean="0">
                          <a:solidFill>
                            <a:srgbClr val="404040"/>
                          </a:solidFill>
                          <a:latin typeface="Calibri" panose="020F0502020204030204" pitchFamily="34" charset="0"/>
                        </a:rPr>
                        <a:t> rose</a:t>
                      </a:r>
                      <a:endParaRPr lang="fr-FR" sz="1000" b="0" i="1" dirty="0" smtClean="0">
                        <a:solidFill>
                          <a:srgbClr val="404040"/>
                        </a:solidFill>
                        <a:latin typeface="Calibri" panose="020F0502020204030204" pitchFamily="34" charset="0"/>
                      </a:endParaRPr>
                    </a:p>
                  </a:txBody>
                  <a:tcPr>
                    <a:lnL w="12700" cap="flat" cmpd="sng" algn="ctr">
                      <a:solidFill>
                        <a:srgbClr val="DC006B"/>
                      </a:solidFill>
                      <a:prstDash val="solid"/>
                      <a:round/>
                      <a:headEnd type="none" w="med" len="med"/>
                      <a:tailEnd type="none" w="med" len="med"/>
                    </a:lnL>
                    <a:lnR w="12700" cmpd="sng">
                      <a:noFill/>
                    </a:lnR>
                    <a:lnT w="12700" cap="flat" cmpd="sng" algn="ctr">
                      <a:noFill/>
                      <a:prstDash val="solid"/>
                      <a:round/>
                      <a:headEnd type="none" w="med" len="med"/>
                      <a:tailEnd type="none" w="med" len="med"/>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fr-FR"/>
                    </a:p>
                  </a:txBody>
                  <a:tcPr/>
                </a:tc>
                <a:tc hMerge="1">
                  <a:txBody>
                    <a:bodyPr/>
                    <a:lstStyle/>
                    <a:p>
                      <a:endParaRPr lang="fr-FR"/>
                    </a:p>
                  </a:txBody>
                  <a:tcPr/>
                </a:tc>
                <a:tc>
                  <a:txBody>
                    <a:bodyPr/>
                    <a:lstStyle/>
                    <a:p>
                      <a:pPr algn="r"/>
                      <a:endParaRPr lang="fr-FR" sz="1000" b="0" kern="1200" dirty="0">
                        <a:solidFill>
                          <a:srgbClr val="404040"/>
                        </a:solidFill>
                        <a:latin typeface="Calibri" panose="020F0502020204030204" pitchFamily="34" charset="0"/>
                        <a:ea typeface="+mn-ea"/>
                        <a:cs typeface="+mn-cs"/>
                      </a:endParaRPr>
                    </a:p>
                  </a:txBody>
                  <a:tcPr>
                    <a:lnL w="12700" cmpd="sng">
                      <a:noFill/>
                    </a:lnL>
                    <a:lnR w="12700" cap="flat" cmpd="sng" algn="ctr">
                      <a:solidFill>
                        <a:srgbClr val="DC006B"/>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DC006B"/>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30" name="ZoneTexte 29"/>
          <p:cNvSpPr txBox="1"/>
          <p:nvPr/>
        </p:nvSpPr>
        <p:spPr>
          <a:xfrm>
            <a:off x="748382" y="6502406"/>
            <a:ext cx="5938168" cy="314344"/>
          </a:xfrm>
          <a:prstGeom prst="rect">
            <a:avLst/>
          </a:prstGeom>
          <a:noFill/>
          <a:ln w="12700">
            <a:solidFill>
              <a:srgbClr val="DC006B"/>
            </a:solidFill>
            <a:prstDash val="lgDashDot"/>
          </a:ln>
        </p:spPr>
        <p:txBody>
          <a:bodyPr wrap="square" rtlCol="0">
            <a:spAutoFit/>
          </a:bodyPr>
          <a:lstStyle/>
          <a:p>
            <a:endParaRPr lang="fr-FR" dirty="0"/>
          </a:p>
        </p:txBody>
      </p:sp>
      <p:pic>
        <p:nvPicPr>
          <p:cNvPr id="25" name="Picture 14" descr="C:\Users\pc\Dropbox\Dr Renaud\PARTAGE DR RENAUD\NEW COMMUNICATION\TREATMENTS PICTURES\FACE\L_000160 final.jpg"/>
          <p:cNvPicPr>
            <a:picLocks noChangeAspect="1" noChangeArrowheads="1"/>
          </p:cNvPicPr>
          <p:nvPr/>
        </p:nvPicPr>
        <p:blipFill>
          <a:blip r:embed="rId7" cstate="print"/>
          <a:srcRect/>
          <a:stretch>
            <a:fillRect/>
          </a:stretch>
        </p:blipFill>
        <p:spPr bwMode="auto">
          <a:xfrm>
            <a:off x="5228833" y="901724"/>
            <a:ext cx="1457717" cy="1091246"/>
          </a:xfrm>
          <a:prstGeom prst="rect">
            <a:avLst/>
          </a:prstGeom>
          <a:ln>
            <a:noFill/>
          </a:ln>
          <a:effectLst>
            <a:outerShdw blurRad="190500" algn="tl" rotWithShape="0">
              <a:srgbClr val="000000">
                <a:alpha val="70000"/>
              </a:srgbClr>
            </a:outerShdw>
          </a:effectLst>
        </p:spPr>
      </p:pic>
      <p:sp>
        <p:nvSpPr>
          <p:cNvPr id="24" name="Rectangle 41"/>
          <p:cNvSpPr>
            <a:spLocks noChangeArrowheads="1"/>
          </p:cNvSpPr>
          <p:nvPr/>
        </p:nvSpPr>
        <p:spPr bwMode="auto">
          <a:xfrm>
            <a:off x="5157217" y="6815030"/>
            <a:ext cx="1518952" cy="400110"/>
          </a:xfrm>
          <a:prstGeom prst="rect">
            <a:avLst/>
          </a:prstGeom>
          <a:solidFill>
            <a:srgbClr val="DC006B"/>
          </a:solidFill>
          <a:ln w="9525">
            <a:noFill/>
            <a:miter lim="800000"/>
            <a:headEnd/>
            <a:tailEnd/>
          </a:ln>
        </p:spPr>
        <p:txBody>
          <a:bodyPr wrap="square">
            <a:spAutoFit/>
          </a:bodyPr>
          <a:lstStyle/>
          <a:p>
            <a:pPr algn="ctr"/>
            <a:r>
              <a:rPr lang="fr-FR" sz="1000" dirty="0" smtClean="0">
                <a:solidFill>
                  <a:schemeClr val="bg1"/>
                </a:solidFill>
                <a:latin typeface="Calibri" panose="020F0502020204030204" pitchFamily="34" charset="0"/>
                <a:sym typeface="Wingdings" pitchFamily="2" charset="2"/>
              </a:rPr>
              <a:t>Format : 12 x sachets 35g</a:t>
            </a:r>
          </a:p>
          <a:p>
            <a:pPr algn="ctr"/>
            <a:r>
              <a:rPr lang="fr-FR" sz="1000" b="1" dirty="0">
                <a:solidFill>
                  <a:schemeClr val="bg1"/>
                </a:solidFill>
                <a:latin typeface="Calibri" panose="020F0502020204030204" pitchFamily="34" charset="0"/>
              </a:rPr>
              <a:t>REF : </a:t>
            </a:r>
            <a:r>
              <a:rPr lang="fr-FR" sz="1000" b="1" dirty="0" smtClean="0">
                <a:solidFill>
                  <a:schemeClr val="bg1"/>
                </a:solidFill>
                <a:latin typeface="Calibri" panose="020F0502020204030204" pitchFamily="34" charset="0"/>
              </a:rPr>
              <a:t>CDR0111-00</a:t>
            </a:r>
            <a:endParaRPr lang="fr-FR" sz="1000" b="1" dirty="0">
              <a:solidFill>
                <a:schemeClr val="bg1"/>
              </a:solidFill>
              <a:latin typeface="Calibri" panose="020F0502020204030204" pitchFamily="34" charset="0"/>
            </a:endParaRPr>
          </a:p>
        </p:txBody>
      </p:sp>
      <p:pic>
        <p:nvPicPr>
          <p:cNvPr id="2" name="Imag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82690" y="4181582"/>
            <a:ext cx="893710" cy="1137132"/>
          </a:xfrm>
          <a:prstGeom prst="rect">
            <a:avLst/>
          </a:prstGeom>
        </p:spPr>
      </p:pic>
    </p:spTree>
    <p:extLst>
      <p:ext uri="{BB962C8B-B14F-4D97-AF65-F5344CB8AC3E}">
        <p14:creationId xmlns:p14="http://schemas.microsoft.com/office/powerpoint/2010/main" val="37194431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 name="Group 195"/>
          <p:cNvGraphicFramePr>
            <a:graphicFrameLocks noGrp="1"/>
          </p:cNvGraphicFramePr>
          <p:nvPr>
            <p:extLst>
              <p:ext uri="{D42A27DB-BD31-4B8C-83A1-F6EECF244321}">
                <p14:modId xmlns:p14="http://schemas.microsoft.com/office/powerpoint/2010/main" val="1957227196"/>
              </p:ext>
            </p:extLst>
          </p:nvPr>
        </p:nvGraphicFramePr>
        <p:xfrm>
          <a:off x="827780" y="3080299"/>
          <a:ext cx="5887166" cy="5983241"/>
        </p:xfrm>
        <a:graphic>
          <a:graphicData uri="http://schemas.openxmlformats.org/drawingml/2006/table">
            <a:tbl>
              <a:tblPr/>
              <a:tblGrid>
                <a:gridCol w="4729175"/>
                <a:gridCol w="243545"/>
                <a:gridCol w="914446"/>
              </a:tblGrid>
              <a:tr h="446436">
                <a:tc gridSpan="3">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000" b="1" u="sng" dirty="0" smtClean="0">
                          <a:solidFill>
                            <a:srgbClr val="DC006B"/>
                          </a:solidFill>
                          <a:latin typeface="Calibri" panose="020F0502020204030204" pitchFamily="34" charset="0"/>
                          <a:cs typeface="Times New Roman" pitchFamily="18" charset="0"/>
                        </a:rPr>
                        <a:t>Modelage relaxant de bienvenue</a:t>
                      </a:r>
                      <a:r>
                        <a:rPr lang="fr-FR" sz="1000" b="1" dirty="0" smtClean="0">
                          <a:solidFill>
                            <a:srgbClr val="DC006B"/>
                          </a:solidFill>
                          <a:latin typeface="Calibri" panose="020F0502020204030204" pitchFamily="34" charset="0"/>
                          <a:cs typeface="Times New Roman" pitchFamily="18" charset="0"/>
                        </a:rPr>
                        <a:t>        3 mn</a:t>
                      </a:r>
                    </a:p>
                    <a:p>
                      <a:pPr marL="0" marR="0" lvl="0" indent="0" algn="l" defTabSz="914400" rtl="0" eaLnBrk="1" fontAlgn="auto" latinLnBrk="0" hangingPunct="1">
                        <a:lnSpc>
                          <a:spcPct val="100000"/>
                        </a:lnSpc>
                        <a:spcBef>
                          <a:spcPts val="300"/>
                        </a:spcBef>
                        <a:spcAft>
                          <a:spcPts val="0"/>
                        </a:spcAft>
                        <a:buClrTx/>
                        <a:buSzTx/>
                        <a:buFontTx/>
                        <a:buNone/>
                        <a:tabLst/>
                        <a:defRPr/>
                      </a:pPr>
                      <a:r>
                        <a:rPr lang="fr-FR" sz="1000" i="1" dirty="0" smtClean="0">
                          <a:solidFill>
                            <a:schemeClr val="bg1">
                              <a:lumMod val="50000"/>
                            </a:schemeClr>
                          </a:solidFill>
                          <a:latin typeface="Calibri" panose="020F0502020204030204" pitchFamily="34" charset="0"/>
                          <a:cs typeface="Times New Roman" pitchFamily="18" charset="0"/>
                        </a:rPr>
                        <a:t>Cf. techniques spécifiques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000" dirty="0" smtClean="0">
                        <a:solidFill>
                          <a:srgbClr val="003B5A"/>
                        </a:solidFill>
                        <a:latin typeface="Calibri" panose="020F0502020204030204"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cap="none" normalizeH="0" baseline="0" noProof="0" dirty="0" smtClean="0">
                        <a:ln>
                          <a:noFill/>
                        </a:ln>
                        <a:solidFill>
                          <a:srgbClr val="003B5A"/>
                        </a:solidFill>
                        <a:effectLst/>
                        <a:latin typeface="Century Gothic" pitchFamily="34" charset="0"/>
                        <a:cs typeface="Times New Roman" charset="0"/>
                      </a:endParaRPr>
                    </a:p>
                  </a:txBody>
                  <a:tcPr marT="0" marB="0" horzOverflow="overflow">
                    <a:lnL w="12700" cap="flat" cmpd="sng" algn="ctr">
                      <a:solidFill>
                        <a:srgbClr val="E2BAA6"/>
                      </a:solidFill>
                      <a:prstDash val="solid"/>
                      <a:round/>
                      <a:headEnd type="none" w="med" len="med"/>
                      <a:tailEnd type="none" w="med" len="med"/>
                    </a:lnL>
                    <a:lnR w="12700" cap="flat" cmpd="sng" algn="ctr">
                      <a:solidFill>
                        <a:srgbClr val="E2BAA6"/>
                      </a:solidFill>
                      <a:prstDash val="solid"/>
                      <a:round/>
                      <a:headEnd type="none" w="med" len="med"/>
                      <a:tailEnd type="none" w="med" len="med"/>
                    </a:lnR>
                    <a:lnT w="12700" cap="flat" cmpd="sng" algn="ctr">
                      <a:solidFill>
                        <a:srgbClr val="E2BAA6"/>
                      </a:solidFill>
                      <a:prstDash val="solid"/>
                      <a:round/>
                      <a:headEnd type="none" w="med" len="med"/>
                      <a:tailEnd type="none" w="med" len="med"/>
                    </a:lnT>
                    <a:lnB w="12700" cap="flat" cmpd="sng" algn="ctr">
                      <a:solidFill>
                        <a:srgbClr val="E2BAA6"/>
                      </a:solidFill>
                      <a:prstDash val="solid"/>
                      <a:round/>
                      <a:headEnd type="none" w="med" len="med"/>
                      <a:tailEnd type="none" w="med" len="med"/>
                    </a:lnB>
                    <a:lnTlToBr>
                      <a:noFill/>
                    </a:lnTlToBr>
                    <a:lnBlToTr>
                      <a:noFill/>
                    </a:lnBlToTr>
                    <a:no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cap="none" normalizeH="0" baseline="0" noProof="0" dirty="0" smtClean="0">
                        <a:ln>
                          <a:noFill/>
                        </a:ln>
                        <a:solidFill>
                          <a:srgbClr val="003B5A"/>
                        </a:solidFill>
                        <a:effectLst/>
                        <a:latin typeface="Century Gothic" pitchFamily="34" charset="0"/>
                        <a:cs typeface="Times New Roman" charset="0"/>
                      </a:endParaRPr>
                    </a:p>
                  </a:txBody>
                  <a:tcPr marT="0" marB="0" horzOverflow="overflow">
                    <a:lnL w="12700" cap="flat" cmpd="sng" algn="ctr">
                      <a:solidFill>
                        <a:srgbClr val="E2BAA6"/>
                      </a:solidFill>
                      <a:prstDash val="solid"/>
                      <a:round/>
                      <a:headEnd type="none" w="med" len="med"/>
                      <a:tailEnd type="none" w="med" len="med"/>
                    </a:lnL>
                    <a:lnR w="12700" cap="flat" cmpd="sng" algn="ctr">
                      <a:solidFill>
                        <a:srgbClr val="E2BAA6"/>
                      </a:solidFill>
                      <a:prstDash val="solid"/>
                      <a:round/>
                      <a:headEnd type="none" w="med" len="med"/>
                      <a:tailEnd type="none" w="med" len="med"/>
                    </a:lnR>
                    <a:lnT w="12700" cap="flat" cmpd="sng" algn="ctr">
                      <a:solidFill>
                        <a:srgbClr val="E2BAA6"/>
                      </a:solidFill>
                      <a:prstDash val="solid"/>
                      <a:round/>
                      <a:headEnd type="none" w="med" len="med"/>
                      <a:tailEnd type="none" w="med" len="med"/>
                    </a:lnT>
                    <a:lnB w="12700" cap="flat" cmpd="sng" algn="ctr">
                      <a:solidFill>
                        <a:srgbClr val="E2BAA6"/>
                      </a:solidFill>
                      <a:prstDash val="solid"/>
                      <a:round/>
                      <a:headEnd type="none" w="med" len="med"/>
                      <a:tailEnd type="none" w="med" len="med"/>
                    </a:lnB>
                    <a:lnTlToBr>
                      <a:noFill/>
                    </a:lnTlToBr>
                    <a:lnBlToTr>
                      <a:noFill/>
                    </a:lnBlToTr>
                    <a:noFill/>
                  </a:tcPr>
                </a:tc>
              </a:tr>
              <a:tr h="893706">
                <a:tc>
                  <a:txBody>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b="1" u="sng" kern="1200" dirty="0" smtClean="0">
                          <a:solidFill>
                            <a:srgbClr val="DC006B"/>
                          </a:solidFill>
                          <a:latin typeface="Calibri" panose="020F0502020204030204" pitchFamily="34" charset="0"/>
                          <a:ea typeface="+mn-ea"/>
                          <a:cs typeface="Times New Roman" pitchFamily="18" charset="0"/>
                        </a:rPr>
                        <a:t>Démaquillage</a:t>
                      </a:r>
                      <a:r>
                        <a:rPr lang="fr-FR" sz="1000" b="1" u="none" kern="1200" dirty="0" smtClean="0">
                          <a:solidFill>
                            <a:srgbClr val="DC006B"/>
                          </a:solidFill>
                          <a:latin typeface="Calibri" panose="020F0502020204030204" pitchFamily="34" charset="0"/>
                          <a:ea typeface="+mn-ea"/>
                          <a:cs typeface="Times New Roman" pitchFamily="18" charset="0"/>
                        </a:rPr>
                        <a:t>        5 mn </a:t>
                      </a:r>
                    </a:p>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dirty="0" smtClean="0">
                          <a:solidFill>
                            <a:srgbClr val="404040"/>
                          </a:solidFill>
                          <a:latin typeface="Calibri" panose="020F0502020204030204" pitchFamily="34" charset="0"/>
                          <a:cs typeface="Times New Roman" pitchFamily="18" charset="0"/>
                        </a:rPr>
                        <a:t>Appliquer le </a:t>
                      </a:r>
                      <a:r>
                        <a:rPr lang="fr-FR" sz="1000" b="1" dirty="0" smtClean="0">
                          <a:solidFill>
                            <a:srgbClr val="404040"/>
                          </a:solidFill>
                          <a:latin typeface="Calibri" panose="020F0502020204030204" pitchFamily="34" charset="0"/>
                          <a:cs typeface="Times New Roman" pitchFamily="18" charset="0"/>
                        </a:rPr>
                        <a:t>DÉMAQUILLANT BIPHASÉ YEUX CAMOMILLE </a:t>
                      </a:r>
                      <a:r>
                        <a:rPr lang="fr-FR" sz="1000" baseline="0" dirty="0" smtClean="0">
                          <a:solidFill>
                            <a:srgbClr val="404040"/>
                          </a:solidFill>
                          <a:latin typeface="Calibri" panose="020F0502020204030204" pitchFamily="34" charset="0"/>
                          <a:cs typeface="Times New Roman" pitchFamily="18" charset="0"/>
                        </a:rPr>
                        <a:t>sur les yeux. Puis a</a:t>
                      </a:r>
                      <a:r>
                        <a:rPr lang="fr-FR" sz="1000" dirty="0" smtClean="0">
                          <a:solidFill>
                            <a:srgbClr val="404040"/>
                          </a:solidFill>
                          <a:latin typeface="Calibri" panose="020F0502020204030204" pitchFamily="34" charset="0"/>
                          <a:cs typeface="Times New Roman" pitchFamily="18" charset="0"/>
                        </a:rPr>
                        <a:t>ppliquer le </a:t>
                      </a:r>
                      <a:r>
                        <a:rPr lang="fr-FR" sz="1000" b="1" dirty="0" smtClean="0">
                          <a:solidFill>
                            <a:srgbClr val="404040"/>
                          </a:solidFill>
                          <a:latin typeface="Calibri" panose="020F0502020204030204" pitchFamily="34" charset="0"/>
                          <a:cs typeface="Times New Roman" pitchFamily="18" charset="0"/>
                        </a:rPr>
                        <a:t>LAIT</a:t>
                      </a:r>
                      <a:r>
                        <a:rPr lang="fr-FR" sz="1000" b="1" baseline="0" dirty="0" smtClean="0">
                          <a:solidFill>
                            <a:srgbClr val="404040"/>
                          </a:solidFill>
                          <a:latin typeface="Calibri" panose="020F0502020204030204" pitchFamily="34" charset="0"/>
                          <a:cs typeface="Times New Roman" pitchFamily="18" charset="0"/>
                        </a:rPr>
                        <a:t> DÉMAQUILLANT FRAMBOISE </a:t>
                      </a:r>
                      <a:r>
                        <a:rPr lang="fr-FR" sz="1000" dirty="0" smtClean="0">
                          <a:solidFill>
                            <a:srgbClr val="404040"/>
                          </a:solidFill>
                          <a:latin typeface="Calibri" panose="020F0502020204030204" pitchFamily="34" charset="0"/>
                          <a:cs typeface="Times New Roman" pitchFamily="18" charset="0"/>
                        </a:rPr>
                        <a:t>sur l’ensemble du visage et du cou. Émulsionner en effectuant des mouvements circulaires.</a:t>
                      </a:r>
                    </a:p>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dirty="0" smtClean="0">
                          <a:solidFill>
                            <a:srgbClr val="404040"/>
                          </a:solidFill>
                          <a:latin typeface="Calibri" panose="020F0502020204030204" pitchFamily="34" charset="0"/>
                          <a:cs typeface="Times New Roman" pitchFamily="18" charset="0"/>
                        </a:rPr>
                        <a:t>Rincer pui</a:t>
                      </a:r>
                      <a:r>
                        <a:rPr lang="fr-FR" sz="1000" baseline="0" dirty="0" smtClean="0">
                          <a:solidFill>
                            <a:srgbClr val="404040"/>
                          </a:solidFill>
                          <a:latin typeface="Calibri" panose="020F0502020204030204" pitchFamily="34" charset="0"/>
                          <a:cs typeface="Times New Roman" pitchFamily="18" charset="0"/>
                        </a:rPr>
                        <a:t>s </a:t>
                      </a:r>
                      <a:r>
                        <a:rPr lang="fr-FR" sz="1000" dirty="0" smtClean="0">
                          <a:solidFill>
                            <a:srgbClr val="404040"/>
                          </a:solidFill>
                          <a:latin typeface="Calibri" panose="020F0502020204030204" pitchFamily="34" charset="0"/>
                          <a:cs typeface="Times New Roman" pitchFamily="18" charset="0"/>
                        </a:rPr>
                        <a:t>tonifier</a:t>
                      </a:r>
                      <a:r>
                        <a:rPr lang="fr-FR" sz="1000" baseline="0" dirty="0" smtClean="0">
                          <a:solidFill>
                            <a:srgbClr val="404040"/>
                          </a:solidFill>
                          <a:latin typeface="Calibri" panose="020F0502020204030204" pitchFamily="34" charset="0"/>
                          <a:cs typeface="Times New Roman" pitchFamily="18" charset="0"/>
                        </a:rPr>
                        <a:t> </a:t>
                      </a:r>
                      <a:r>
                        <a:rPr lang="fr-FR" sz="1000" dirty="0" smtClean="0">
                          <a:solidFill>
                            <a:srgbClr val="404040"/>
                          </a:solidFill>
                          <a:latin typeface="Calibri" panose="020F0502020204030204" pitchFamily="34" charset="0"/>
                          <a:cs typeface="Times New Roman" pitchFamily="18" charset="0"/>
                        </a:rPr>
                        <a:t>avec la </a:t>
                      </a:r>
                      <a:r>
                        <a:rPr lang="fr-FR" sz="1000" b="1" dirty="0" smtClean="0">
                          <a:solidFill>
                            <a:srgbClr val="404040"/>
                          </a:solidFill>
                          <a:latin typeface="Calibri" panose="020F0502020204030204" pitchFamily="34" charset="0"/>
                          <a:cs typeface="Times New Roman" pitchFamily="18" charset="0"/>
                        </a:rPr>
                        <a:t>LOTION TONIQUE FRAMBOISE</a:t>
                      </a:r>
                      <a:r>
                        <a:rPr lang="fr-FR" sz="1000" dirty="0" smtClean="0">
                          <a:solidFill>
                            <a:srgbClr val="404040"/>
                          </a:solidFill>
                          <a:latin typeface="Calibri" panose="020F0502020204030204" pitchFamily="34" charset="0"/>
                          <a:cs typeface="Times New Roman" pitchFamily="18" charset="0"/>
                        </a:rPr>
                        <a:t>. Sécher.</a:t>
                      </a:r>
                      <a:r>
                        <a:rPr lang="fr-FR" sz="1000" dirty="0" smtClean="0">
                          <a:solidFill>
                            <a:srgbClr val="404040"/>
                          </a:solidFill>
                          <a:latin typeface="Calibri" panose="020F0502020204030204" pitchFamily="34" charset="0"/>
                        </a:rPr>
                        <a:t> </a:t>
                      </a:r>
                      <a:endParaRPr lang="fr-FR" sz="1000" u="sng" dirty="0" smtClean="0">
                        <a:solidFill>
                          <a:srgbClr val="404040"/>
                        </a:solidFill>
                        <a:latin typeface="Calibri" panose="020F0502020204030204"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ts val="0"/>
                        </a:spcBef>
                        <a:buFont typeface="Arial" pitchFamily="34" charset="0"/>
                        <a:buNone/>
                      </a:pPr>
                      <a:endParaRPr lang="fr-FR" sz="700" dirty="0"/>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ts val="300"/>
                        </a:spcBef>
                        <a:buFont typeface="Arial" pitchFamily="34" charset="0"/>
                        <a:buChar char="•"/>
                      </a:pPr>
                      <a:endParaRPr lang="fr-FR" sz="700" dirty="0"/>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r>
              <a:tr h="893706">
                <a:tc>
                  <a:txBody>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b="1" u="sng" kern="1200" dirty="0" smtClean="0">
                          <a:solidFill>
                            <a:srgbClr val="DC006B"/>
                          </a:solidFill>
                          <a:latin typeface="Calibri" panose="020F0502020204030204" pitchFamily="34" charset="0"/>
                          <a:ea typeface="+mn-ea"/>
                          <a:cs typeface="Times New Roman" pitchFamily="18" charset="0"/>
                        </a:rPr>
                        <a:t>Exfoliation: Préparer la peau</a:t>
                      </a:r>
                      <a:r>
                        <a:rPr lang="fr-FR" sz="1000" b="1" u="none" kern="1200" baseline="0" dirty="0" smtClean="0">
                          <a:solidFill>
                            <a:srgbClr val="DC006B"/>
                          </a:solidFill>
                          <a:latin typeface="Calibri" panose="020F0502020204030204" pitchFamily="34" charset="0"/>
                          <a:ea typeface="+mn-ea"/>
                          <a:cs typeface="Times New Roman" pitchFamily="18" charset="0"/>
                        </a:rPr>
                        <a:t>        10 mn</a:t>
                      </a:r>
                      <a:endParaRPr lang="fr-FR" sz="1000" b="1" u="sng" kern="1200" dirty="0" smtClean="0">
                        <a:solidFill>
                          <a:srgbClr val="DC006B"/>
                        </a:solidFill>
                        <a:latin typeface="Calibri" panose="020F0502020204030204" pitchFamily="34" charset="0"/>
                        <a:ea typeface="+mn-ea"/>
                        <a:cs typeface="Times New Roman" pitchFamily="18" charset="0"/>
                      </a:endParaRPr>
                    </a:p>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dirty="0" smtClean="0">
                          <a:solidFill>
                            <a:srgbClr val="404040"/>
                          </a:solidFill>
                          <a:latin typeface="Calibri" panose="020F0502020204030204" pitchFamily="34" charset="0"/>
                          <a:cs typeface="Times New Roman" pitchFamily="18" charset="0"/>
                        </a:rPr>
                        <a:t>Appliquer la </a:t>
                      </a:r>
                      <a:r>
                        <a:rPr lang="fr-FR" sz="1000" b="1" dirty="0" smtClean="0">
                          <a:solidFill>
                            <a:srgbClr val="404040"/>
                          </a:solidFill>
                          <a:latin typeface="Calibri" panose="020F0502020204030204" pitchFamily="34" charset="0"/>
                          <a:cs typeface="Times New Roman" pitchFamily="18" charset="0"/>
                        </a:rPr>
                        <a:t>GELÉE</a:t>
                      </a:r>
                      <a:r>
                        <a:rPr lang="fr-FR" sz="1000" b="1" baseline="0" dirty="0" smtClean="0">
                          <a:solidFill>
                            <a:srgbClr val="404040"/>
                          </a:solidFill>
                          <a:latin typeface="Calibri" panose="020F0502020204030204" pitchFamily="34" charset="0"/>
                          <a:cs typeface="Times New Roman" pitchFamily="18" charset="0"/>
                        </a:rPr>
                        <a:t> TENDRE GOMMANTE CAMOMILLE </a:t>
                      </a:r>
                      <a:r>
                        <a:rPr lang="fr-FR" sz="1000" dirty="0" smtClean="0">
                          <a:solidFill>
                            <a:srgbClr val="404040"/>
                          </a:solidFill>
                          <a:latin typeface="Calibri" panose="020F0502020204030204" pitchFamily="34" charset="0"/>
                          <a:cs typeface="Times New Roman" pitchFamily="18" charset="0"/>
                        </a:rPr>
                        <a:t>sur l’ensemble du visage et du cou en évitant le contour des yeux. Laisser agir 5 min puis gommer par légers effleurages  circulaires</a:t>
                      </a:r>
                      <a:r>
                        <a:rPr lang="fr-FR" sz="1000" baseline="0" dirty="0" smtClean="0">
                          <a:solidFill>
                            <a:srgbClr val="404040"/>
                          </a:solidFill>
                          <a:latin typeface="Calibri" panose="020F0502020204030204" pitchFamily="34" charset="0"/>
                          <a:cs typeface="Times New Roman" pitchFamily="18" charset="0"/>
                        </a:rPr>
                        <a:t> jusqu’à ce que le produit  se liquéfie. </a:t>
                      </a:r>
                    </a:p>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baseline="0" dirty="0" smtClean="0">
                          <a:solidFill>
                            <a:srgbClr val="404040"/>
                          </a:solidFill>
                          <a:latin typeface="Calibri" panose="020F0502020204030204" pitchFamily="34" charset="0"/>
                          <a:cs typeface="Times New Roman" pitchFamily="18" charset="0"/>
                        </a:rPr>
                        <a:t>R</a:t>
                      </a:r>
                      <a:r>
                        <a:rPr lang="fr-FR" sz="1000" dirty="0" smtClean="0">
                          <a:solidFill>
                            <a:srgbClr val="404040"/>
                          </a:solidFill>
                          <a:latin typeface="Calibri" panose="020F0502020204030204" pitchFamily="34" charset="0"/>
                          <a:cs typeface="Times New Roman" pitchFamily="18" charset="0"/>
                        </a:rPr>
                        <a:t>incer et tonifier</a:t>
                      </a:r>
                      <a:r>
                        <a:rPr lang="fr-FR" sz="1000" baseline="0" dirty="0" smtClean="0">
                          <a:solidFill>
                            <a:srgbClr val="404040"/>
                          </a:solidFill>
                          <a:latin typeface="Calibri" panose="020F0502020204030204" pitchFamily="34" charset="0"/>
                          <a:cs typeface="Times New Roman" pitchFamily="18" charset="0"/>
                        </a:rPr>
                        <a:t> </a:t>
                      </a:r>
                      <a:r>
                        <a:rPr lang="fr-FR" sz="1000" dirty="0" smtClean="0">
                          <a:solidFill>
                            <a:srgbClr val="404040"/>
                          </a:solidFill>
                          <a:latin typeface="Calibri" panose="020F0502020204030204" pitchFamily="34" charset="0"/>
                          <a:cs typeface="Times New Roman" pitchFamily="18" charset="0"/>
                        </a:rPr>
                        <a:t>avec la </a:t>
                      </a:r>
                      <a:r>
                        <a:rPr lang="fr-FR" sz="1000" b="1" dirty="0" smtClean="0">
                          <a:solidFill>
                            <a:srgbClr val="404040"/>
                          </a:solidFill>
                          <a:latin typeface="Calibri" panose="020F0502020204030204" pitchFamily="34" charset="0"/>
                          <a:cs typeface="Times New Roman" pitchFamily="18" charset="0"/>
                        </a:rPr>
                        <a:t>LOTION TONIQUE FRAMBOISE</a:t>
                      </a:r>
                      <a:r>
                        <a:rPr lang="fr-FR" sz="1000" dirty="0" smtClean="0">
                          <a:solidFill>
                            <a:srgbClr val="404040"/>
                          </a:solidFill>
                          <a:latin typeface="Calibri" panose="020F0502020204030204" pitchFamily="34" charset="0"/>
                          <a:cs typeface="Times New Roman" pitchFamily="18" charset="0"/>
                        </a:rPr>
                        <a:t>. Sécher.</a:t>
                      </a: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ts val="300"/>
                        </a:spcBef>
                        <a:buFont typeface="Arial" pitchFamily="34" charset="0"/>
                        <a:buNone/>
                      </a:pPr>
                      <a:endParaRPr lang="fr-FR" sz="700" dirty="0"/>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ts val="300"/>
                        </a:spcBef>
                        <a:buFont typeface="Arial" pitchFamily="34" charset="0"/>
                        <a:buChar char="•"/>
                      </a:pPr>
                      <a:endParaRPr lang="fr-FR" sz="700" dirty="0"/>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r>
              <a:tr h="893706">
                <a:tc>
                  <a:txBody>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b="1" u="sng" kern="1200" dirty="0" smtClean="0">
                          <a:solidFill>
                            <a:srgbClr val="DC006B"/>
                          </a:solidFill>
                          <a:latin typeface="Calibri" panose="020F0502020204030204" pitchFamily="34" charset="0"/>
                          <a:ea typeface="+mn-ea"/>
                          <a:cs typeface="Times New Roman" pitchFamily="18" charset="0"/>
                        </a:rPr>
                        <a:t>Modelage: Réconforter et relaxer</a:t>
                      </a:r>
                      <a:r>
                        <a:rPr lang="fr-FR" sz="1000" b="1" u="none" kern="1200" dirty="0" smtClean="0">
                          <a:solidFill>
                            <a:srgbClr val="DC006B"/>
                          </a:solidFill>
                          <a:latin typeface="Calibri" panose="020F0502020204030204" pitchFamily="34" charset="0"/>
                          <a:ea typeface="+mn-ea"/>
                          <a:cs typeface="Times New Roman" pitchFamily="18" charset="0"/>
                        </a:rPr>
                        <a:t>        15 mn</a:t>
                      </a:r>
                      <a:endParaRPr lang="fr-FR" sz="1000" b="1" u="sng" kern="1200" dirty="0" smtClean="0">
                        <a:solidFill>
                          <a:srgbClr val="DC006B"/>
                        </a:solidFill>
                        <a:latin typeface="Calibri" panose="020F0502020204030204" pitchFamily="34" charset="0"/>
                        <a:ea typeface="+mn-ea"/>
                        <a:cs typeface="Times New Roman" pitchFamily="18" charset="0"/>
                      </a:endParaRPr>
                    </a:p>
                    <a:p>
                      <a:pPr marL="0" marR="0" lvl="0" indent="0" algn="just" defTabSz="914400" rtl="0" eaLnBrk="1" fontAlgn="auto" latinLnBrk="0" hangingPunct="1">
                        <a:lnSpc>
                          <a:spcPct val="100000"/>
                        </a:lnSpc>
                        <a:spcBef>
                          <a:spcPts val="300"/>
                        </a:spcBef>
                        <a:spcAft>
                          <a:spcPts val="0"/>
                        </a:spcAft>
                        <a:buClrTx/>
                        <a:buSzTx/>
                        <a:buFontTx/>
                        <a:buNone/>
                        <a:tabLst>
                          <a:tab pos="190500" algn="l"/>
                        </a:tabLst>
                        <a:defRPr/>
                      </a:pPr>
                      <a:r>
                        <a:rPr lang="fr-FR" sz="1000" dirty="0" smtClean="0">
                          <a:solidFill>
                            <a:srgbClr val="404040"/>
                          </a:solidFill>
                          <a:latin typeface="Calibri" panose="020F0502020204030204" pitchFamily="34" charset="0"/>
                          <a:cs typeface="Times New Roman" pitchFamily="18" charset="0"/>
                        </a:rPr>
                        <a:t>Appliquer l’</a:t>
                      </a:r>
                      <a:r>
                        <a:rPr lang="fr-FR" sz="1000" b="1" dirty="0" smtClean="0">
                          <a:solidFill>
                            <a:srgbClr val="404040"/>
                          </a:solidFill>
                          <a:latin typeface="Calibri" panose="020F0502020204030204" pitchFamily="34" charset="0"/>
                          <a:cs typeface="Times New Roman" pitchFamily="18" charset="0"/>
                        </a:rPr>
                        <a:t>HUILE DE MODELAGE VISAGE </a:t>
                      </a:r>
                      <a:r>
                        <a:rPr lang="fr-FR" sz="1000" b="0" dirty="0" smtClean="0">
                          <a:solidFill>
                            <a:srgbClr val="404040"/>
                          </a:solidFill>
                          <a:latin typeface="Calibri" panose="020F0502020204030204" pitchFamily="34" charset="0"/>
                          <a:cs typeface="Times New Roman" pitchFamily="18" charset="0"/>
                        </a:rPr>
                        <a:t>ou la</a:t>
                      </a:r>
                      <a:r>
                        <a:rPr lang="fr-FR" sz="1000" b="1" dirty="0" smtClean="0">
                          <a:solidFill>
                            <a:srgbClr val="404040"/>
                          </a:solidFill>
                          <a:latin typeface="Calibri" panose="020F0502020204030204" pitchFamily="34" charset="0"/>
                          <a:cs typeface="Times New Roman" pitchFamily="18" charset="0"/>
                        </a:rPr>
                        <a:t> CRÈME ANANAS </a:t>
                      </a:r>
                      <a:r>
                        <a:rPr lang="fr-FR" sz="1000" dirty="0" smtClean="0">
                          <a:solidFill>
                            <a:srgbClr val="404040"/>
                          </a:solidFill>
                          <a:latin typeface="Calibri" panose="020F0502020204030204" pitchFamily="34" charset="0"/>
                          <a:cs typeface="Times New Roman" pitchFamily="18" charset="0"/>
                        </a:rPr>
                        <a:t>sur l’ensemble du visage et du cou puis procéder aux techniques manuelles. </a:t>
                      </a:r>
                    </a:p>
                    <a:p>
                      <a:pPr marL="0" marR="0" lvl="0" indent="0" algn="just" defTabSz="914400" rtl="0" eaLnBrk="1" fontAlgn="auto" latinLnBrk="0" hangingPunct="1">
                        <a:lnSpc>
                          <a:spcPct val="100000"/>
                        </a:lnSpc>
                        <a:spcBef>
                          <a:spcPts val="300"/>
                        </a:spcBef>
                        <a:spcAft>
                          <a:spcPts val="0"/>
                        </a:spcAft>
                        <a:buClrTx/>
                        <a:buSzTx/>
                        <a:buFontTx/>
                        <a:buNone/>
                        <a:tabLst>
                          <a:tab pos="190500" algn="l"/>
                        </a:tabLst>
                        <a:defRPr/>
                      </a:pPr>
                      <a:r>
                        <a:rPr lang="fr-FR" sz="1000" dirty="0" smtClean="0">
                          <a:solidFill>
                            <a:srgbClr val="404040"/>
                          </a:solidFill>
                          <a:latin typeface="Calibri" panose="020F0502020204030204" pitchFamily="34" charset="0"/>
                          <a:cs typeface="Times New Roman" pitchFamily="18" charset="0"/>
                        </a:rPr>
                        <a:t>Rincer puis tonifier</a:t>
                      </a:r>
                      <a:r>
                        <a:rPr lang="fr-FR" sz="1000" baseline="0" dirty="0" smtClean="0">
                          <a:solidFill>
                            <a:srgbClr val="404040"/>
                          </a:solidFill>
                          <a:latin typeface="Calibri" panose="020F0502020204030204" pitchFamily="34" charset="0"/>
                          <a:cs typeface="Times New Roman" pitchFamily="18" charset="0"/>
                        </a:rPr>
                        <a:t> </a:t>
                      </a:r>
                      <a:r>
                        <a:rPr lang="fr-FR" sz="1000" dirty="0" smtClean="0">
                          <a:solidFill>
                            <a:srgbClr val="404040"/>
                          </a:solidFill>
                          <a:latin typeface="Calibri" panose="020F0502020204030204" pitchFamily="34" charset="0"/>
                          <a:cs typeface="Times New Roman" pitchFamily="18" charset="0"/>
                        </a:rPr>
                        <a:t>avec la </a:t>
                      </a:r>
                      <a:r>
                        <a:rPr lang="fr-FR" sz="1000" b="1" dirty="0" smtClean="0">
                          <a:solidFill>
                            <a:srgbClr val="404040"/>
                          </a:solidFill>
                          <a:latin typeface="Calibri" panose="020F0502020204030204" pitchFamily="34" charset="0"/>
                          <a:cs typeface="Times New Roman" pitchFamily="18" charset="0"/>
                        </a:rPr>
                        <a:t>LOTION TONIQUE FRAMBOISE</a:t>
                      </a:r>
                      <a:r>
                        <a:rPr lang="fr-FR" sz="1000" dirty="0" smtClean="0">
                          <a:solidFill>
                            <a:srgbClr val="404040"/>
                          </a:solidFill>
                          <a:latin typeface="Calibri" panose="020F0502020204030204" pitchFamily="34" charset="0"/>
                          <a:cs typeface="Times New Roman" pitchFamily="18" charset="0"/>
                        </a:rPr>
                        <a:t>. Sécher.</a:t>
                      </a:r>
                      <a:endParaRPr lang="fr-FR" sz="1000" u="sng" dirty="0" smtClean="0">
                        <a:solidFill>
                          <a:srgbClr val="404040"/>
                        </a:solidFill>
                        <a:latin typeface="Calibri" panose="020F0502020204030204" pitchFamily="34" charset="0"/>
                        <a:cs typeface="Times New Roman" pitchFamily="18" charset="0"/>
                      </a:endParaRPr>
                    </a:p>
                    <a:p>
                      <a:pPr algn="just">
                        <a:tabLst>
                          <a:tab pos="190500" algn="l"/>
                        </a:tabLst>
                      </a:pPr>
                      <a:endParaRPr lang="fr-FR" sz="1000" dirty="0">
                        <a:solidFill>
                          <a:srgbClr val="003B5A"/>
                        </a:solidFill>
                        <a:latin typeface="Calibri" panose="020F0502020204030204" pitchFamily="34" charset="0"/>
                        <a:cs typeface="Times New Roman" pitchFamily="18" charset="0"/>
                        <a:sym typeface="Wingdings" pitchFamily="2" charset="2"/>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lang="fr-FR" sz="700" kern="1200" dirty="0" smtClean="0">
                        <a:solidFill>
                          <a:srgbClr val="003B5A"/>
                        </a:solidFill>
                        <a:latin typeface="Century Gothic" pitchFamily="34" charset="0"/>
                        <a:ea typeface="+mn-ea"/>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marR="0" indent="-85725" algn="l" defTabSz="914400" rtl="0" eaLnBrk="1" fontAlgn="auto" latinLnBrk="0" hangingPunct="1">
                        <a:lnSpc>
                          <a:spcPct val="100000"/>
                        </a:lnSpc>
                        <a:spcBef>
                          <a:spcPts val="0"/>
                        </a:spcBef>
                        <a:spcAft>
                          <a:spcPts val="0"/>
                        </a:spcAft>
                        <a:buClrTx/>
                        <a:buSzTx/>
                        <a:buFont typeface="Arial" pitchFamily="34" charset="0"/>
                        <a:buChar char="•"/>
                        <a:tabLst/>
                        <a:defRPr/>
                      </a:pPr>
                      <a:endParaRPr lang="fr-FR" sz="700" kern="1200" dirty="0" smtClean="0">
                        <a:solidFill>
                          <a:srgbClr val="003B5A"/>
                        </a:solidFill>
                        <a:latin typeface="Century Gothic" pitchFamily="34" charset="0"/>
                        <a:ea typeface="+mn-ea"/>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r>
              <a:tr h="893706">
                <a:tc>
                  <a:txBody>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b="1" u="sng" kern="1200" dirty="0" smtClean="0">
                          <a:solidFill>
                            <a:srgbClr val="DC006B"/>
                          </a:solidFill>
                          <a:latin typeface="Calibri" panose="020F0502020204030204" pitchFamily="34" charset="0"/>
                          <a:ea typeface="+mn-ea"/>
                          <a:cs typeface="Times New Roman" pitchFamily="18" charset="0"/>
                        </a:rPr>
                        <a:t>Application du sérum: Hydrater</a:t>
                      </a:r>
                      <a:r>
                        <a:rPr lang="fr-FR" sz="1000" b="1" u="none" kern="1200" dirty="0" smtClean="0">
                          <a:solidFill>
                            <a:srgbClr val="DC006B"/>
                          </a:solidFill>
                          <a:latin typeface="Calibri" panose="020F0502020204030204" pitchFamily="34" charset="0"/>
                          <a:ea typeface="+mn-ea"/>
                          <a:cs typeface="Times New Roman" pitchFamily="18" charset="0"/>
                        </a:rPr>
                        <a:t>        1 mn </a:t>
                      </a:r>
                      <a:endParaRPr lang="fr-FR" sz="1000" b="1" u="sng" kern="1200" dirty="0" smtClean="0">
                        <a:solidFill>
                          <a:srgbClr val="DC006B"/>
                        </a:solidFill>
                        <a:latin typeface="Calibri" panose="020F0502020204030204" pitchFamily="34" charset="0"/>
                        <a:ea typeface="+mn-ea"/>
                        <a:cs typeface="Times New Roman" pitchFamily="18" charset="0"/>
                      </a:endParaRPr>
                    </a:p>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dirty="0" smtClean="0">
                          <a:solidFill>
                            <a:srgbClr val="404040"/>
                          </a:solidFill>
                          <a:latin typeface="Calibri" panose="020F0502020204030204" pitchFamily="34" charset="0"/>
                          <a:cs typeface="Times New Roman" pitchFamily="18" charset="0"/>
                        </a:rPr>
                        <a:t>Appliquer</a:t>
                      </a:r>
                      <a:r>
                        <a:rPr lang="fr-FR" sz="1000" baseline="0" dirty="0" smtClean="0">
                          <a:solidFill>
                            <a:srgbClr val="404040"/>
                          </a:solidFill>
                          <a:latin typeface="Calibri" panose="020F0502020204030204" pitchFamily="34" charset="0"/>
                          <a:cs typeface="Times New Roman" pitchFamily="18" charset="0"/>
                        </a:rPr>
                        <a:t> le </a:t>
                      </a:r>
                      <a:r>
                        <a:rPr lang="fr-FR" sz="1000" b="1" baseline="0" dirty="0" smtClean="0">
                          <a:solidFill>
                            <a:srgbClr val="404040"/>
                          </a:solidFill>
                          <a:latin typeface="Calibri" panose="020F0502020204030204" pitchFamily="34" charset="0"/>
                          <a:cs typeface="Times New Roman" pitchFamily="18" charset="0"/>
                        </a:rPr>
                        <a:t>SÉRUM FRAIS FRAMBOISE</a:t>
                      </a:r>
                      <a:r>
                        <a:rPr lang="fr-FR" sz="1000" b="1" baseline="0" dirty="0" smtClean="0">
                          <a:solidFill>
                            <a:srgbClr val="404040"/>
                          </a:solidFill>
                          <a:latin typeface="Calibri" panose="020F0502020204030204" pitchFamily="34" charset="0"/>
                          <a:cs typeface="Times New Roman" pitchFamily="18" charset="0"/>
                          <a:sym typeface="Wingdings" pitchFamily="2" charset="2"/>
                        </a:rPr>
                        <a:t> </a:t>
                      </a:r>
                      <a:r>
                        <a:rPr lang="fr-FR" sz="1000" baseline="0" dirty="0" smtClean="0">
                          <a:solidFill>
                            <a:srgbClr val="404040"/>
                          </a:solidFill>
                          <a:latin typeface="Calibri" panose="020F0502020204030204" pitchFamily="34" charset="0"/>
                          <a:cs typeface="Times New Roman" pitchFamily="18" charset="0"/>
                          <a:sym typeface="Wingdings" pitchFamily="2" charset="2"/>
                        </a:rPr>
                        <a:t>p</a:t>
                      </a:r>
                      <a:r>
                        <a:rPr lang="fr-FR" sz="1000" dirty="0" smtClean="0">
                          <a:solidFill>
                            <a:srgbClr val="404040"/>
                          </a:solidFill>
                          <a:latin typeface="Calibri" panose="020F0502020204030204" pitchFamily="34" charset="0"/>
                          <a:cs typeface="Times New Roman" pitchFamily="18" charset="0"/>
                        </a:rPr>
                        <a:t>ar effleurages légers sur l’ensemble du visage et du cou</a:t>
                      </a:r>
                      <a:r>
                        <a:rPr lang="fr-FR" sz="1000" baseline="0" dirty="0" smtClean="0">
                          <a:solidFill>
                            <a:srgbClr val="404040"/>
                          </a:solidFill>
                          <a:latin typeface="Calibri" panose="020F0502020204030204" pitchFamily="34" charset="0"/>
                          <a:cs typeface="Times New Roman" pitchFamily="18" charset="0"/>
                          <a:sym typeface="Wingdings" pitchFamily="2" charset="2"/>
                        </a:rPr>
                        <a:t>. Ne pas rincer.</a:t>
                      </a:r>
                      <a:endParaRPr kumimoji="0" lang="fr-FR" sz="1000" b="0" i="0" u="none" strike="noStrike" cap="none" normalizeH="0" baseline="0" noProof="0" dirty="0" smtClean="0">
                        <a:ln>
                          <a:noFill/>
                        </a:ln>
                        <a:solidFill>
                          <a:srgbClr val="404040"/>
                        </a:solidFill>
                        <a:effectLst/>
                        <a:latin typeface="Calibri" panose="020F0502020204030204" pitchFamily="34" charset="0"/>
                        <a:cs typeface="Times New Roman"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ct val="10000"/>
                        </a:spcBef>
                        <a:buFont typeface="Arial" pitchFamily="34" charset="0"/>
                        <a:buChar char="•"/>
                      </a:pPr>
                      <a:endParaRPr lang="fr-FR" sz="700" dirty="0" smtClean="0">
                        <a:solidFill>
                          <a:srgbClr val="003B5A"/>
                        </a:solidFill>
                        <a:latin typeface="Century Gothic"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ct val="10000"/>
                        </a:spcBef>
                        <a:buFont typeface="Arial" pitchFamily="34" charset="0"/>
                        <a:buChar char="•"/>
                      </a:pPr>
                      <a:endParaRPr lang="fr-FR" sz="700" dirty="0" smtClean="0">
                        <a:solidFill>
                          <a:srgbClr val="003B5A"/>
                        </a:solidFill>
                        <a:latin typeface="Century Gothic"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r>
              <a:tr h="1019411">
                <a:tc>
                  <a:txBody>
                    <a:bodyPr/>
                    <a:lstStyle/>
                    <a:p>
                      <a:pPr marL="0" marR="0" lvl="0" indent="0" algn="just" defTabSz="914400" rtl="0" eaLnBrk="1" fontAlgn="auto" latinLnBrk="0" hangingPunct="1">
                        <a:lnSpc>
                          <a:spcPct val="100000"/>
                        </a:lnSpc>
                        <a:spcBef>
                          <a:spcPts val="300"/>
                        </a:spcBef>
                        <a:spcAft>
                          <a:spcPts val="0"/>
                        </a:spcAft>
                        <a:buClrTx/>
                        <a:buSzTx/>
                        <a:buFontTx/>
                        <a:buNone/>
                        <a:tabLst/>
                        <a:defRPr/>
                      </a:pPr>
                      <a:r>
                        <a:rPr lang="fr-FR" sz="1000" b="1" u="sng" kern="1200" dirty="0" smtClean="0">
                          <a:solidFill>
                            <a:srgbClr val="DC006B"/>
                          </a:solidFill>
                          <a:latin typeface="Calibri" panose="020F0502020204030204" pitchFamily="34" charset="0"/>
                          <a:ea typeface="+mn-ea"/>
                          <a:cs typeface="Times New Roman" pitchFamily="18" charset="0"/>
                        </a:rPr>
                        <a:t>Application du masque :</a:t>
                      </a:r>
                      <a:r>
                        <a:rPr lang="fr-FR" sz="1000" b="1" u="sng" kern="1200" baseline="0" dirty="0" smtClean="0">
                          <a:solidFill>
                            <a:srgbClr val="DC006B"/>
                          </a:solidFill>
                          <a:latin typeface="Calibri" panose="020F0502020204030204" pitchFamily="34" charset="0"/>
                          <a:ea typeface="+mn-ea"/>
                          <a:cs typeface="Times New Roman" pitchFamily="18" charset="0"/>
                        </a:rPr>
                        <a:t> Désaltérer et rafraîchir</a:t>
                      </a:r>
                      <a:r>
                        <a:rPr lang="fr-FR" sz="1000" b="1" u="none" kern="1200" baseline="0" dirty="0" smtClean="0">
                          <a:solidFill>
                            <a:srgbClr val="DC006B"/>
                          </a:solidFill>
                          <a:latin typeface="Calibri" panose="020F0502020204030204" pitchFamily="34" charset="0"/>
                          <a:ea typeface="+mn-ea"/>
                          <a:cs typeface="Times New Roman" pitchFamily="18" charset="0"/>
                        </a:rPr>
                        <a:t>        20 mn</a:t>
                      </a:r>
                      <a:endParaRPr lang="fr-FR" sz="1000" b="1" u="none" kern="1200" dirty="0" smtClean="0">
                        <a:solidFill>
                          <a:srgbClr val="DC006B"/>
                        </a:solidFill>
                        <a:latin typeface="Calibri" panose="020F0502020204030204" pitchFamily="34" charset="0"/>
                        <a:ea typeface="+mn-ea"/>
                        <a:cs typeface="Times New Roman" pitchFamily="18" charset="0"/>
                      </a:endParaRPr>
                    </a:p>
                    <a:p>
                      <a:pPr algn="just">
                        <a:spcBef>
                          <a:spcPts val="300"/>
                        </a:spcBef>
                      </a:pPr>
                      <a:r>
                        <a:rPr lang="fr-FR" sz="1000" u="sng" kern="1200" dirty="0" smtClean="0">
                          <a:solidFill>
                            <a:srgbClr val="404040"/>
                          </a:solidFill>
                          <a:latin typeface="Calibri" panose="020F0502020204030204" pitchFamily="34" charset="0"/>
                          <a:ea typeface="+mn-ea"/>
                          <a:cs typeface="Times New Roman" pitchFamily="18" charset="0"/>
                        </a:rPr>
                        <a:t>Préparation</a:t>
                      </a:r>
                      <a:r>
                        <a:rPr lang="fr-FR" sz="1000" kern="1200" dirty="0" smtClean="0">
                          <a:solidFill>
                            <a:srgbClr val="404040"/>
                          </a:solidFill>
                          <a:latin typeface="Calibri" panose="020F0502020204030204" pitchFamily="34" charset="0"/>
                          <a:ea typeface="+mn-ea"/>
                          <a:cs typeface="Times New Roman" pitchFamily="18" charset="0"/>
                        </a:rPr>
                        <a:t> : Mélanger le contenu du sachet de </a:t>
                      </a:r>
                      <a:r>
                        <a:rPr lang="fr-FR" sz="1000" b="1" kern="1200" dirty="0" smtClean="0">
                          <a:solidFill>
                            <a:srgbClr val="404040"/>
                          </a:solidFill>
                          <a:latin typeface="Calibri" panose="020F0502020204030204" pitchFamily="34" charset="0"/>
                          <a:ea typeface="+mn-ea"/>
                          <a:cs typeface="Times New Roman" pitchFamily="18" charset="0"/>
                        </a:rPr>
                        <a:t>MASQUE PEEL OFF FRAMBOISE </a:t>
                      </a:r>
                      <a:r>
                        <a:rPr lang="fr-FR" sz="1000" b="0" kern="1200" dirty="0" smtClean="0">
                          <a:solidFill>
                            <a:srgbClr val="404040"/>
                          </a:solidFill>
                          <a:latin typeface="Calibri" panose="020F0502020204030204" pitchFamily="34" charset="0"/>
                          <a:ea typeface="+mn-ea"/>
                          <a:cs typeface="Times New Roman" pitchFamily="18" charset="0"/>
                        </a:rPr>
                        <a:t>avec 100ml d’eau</a:t>
                      </a:r>
                      <a:r>
                        <a:rPr lang="fr-FR" sz="1000" b="1" kern="1200" dirty="0" smtClean="0">
                          <a:solidFill>
                            <a:srgbClr val="404040"/>
                          </a:solidFill>
                          <a:latin typeface="Calibri" panose="020F0502020204030204" pitchFamily="34" charset="0"/>
                          <a:ea typeface="+mn-ea"/>
                          <a:cs typeface="Times New Roman" pitchFamily="18" charset="0"/>
                        </a:rPr>
                        <a:t> </a:t>
                      </a:r>
                      <a:r>
                        <a:rPr lang="fr-FR" sz="1000" kern="1200" dirty="0" smtClean="0">
                          <a:solidFill>
                            <a:srgbClr val="404040"/>
                          </a:solidFill>
                          <a:latin typeface="Calibri" panose="020F0502020204030204" pitchFamily="34" charset="0"/>
                          <a:ea typeface="+mn-ea"/>
                          <a:cs typeface="Times New Roman" pitchFamily="18" charset="0"/>
                        </a:rPr>
                        <a:t>jusqu’à obtention d’une pâte homogène. </a:t>
                      </a:r>
                    </a:p>
                    <a:p>
                      <a:pPr algn="just">
                        <a:spcBef>
                          <a:spcPts val="300"/>
                        </a:spcBef>
                      </a:pPr>
                      <a:r>
                        <a:rPr lang="fr-FR" sz="1000" u="sng" kern="1200" dirty="0" smtClean="0">
                          <a:solidFill>
                            <a:srgbClr val="404040"/>
                          </a:solidFill>
                          <a:latin typeface="Calibri" panose="020F0502020204030204" pitchFamily="34" charset="0"/>
                          <a:ea typeface="+mn-ea"/>
                          <a:cs typeface="Times New Roman" pitchFamily="18" charset="0"/>
                        </a:rPr>
                        <a:t>Application</a:t>
                      </a:r>
                      <a:r>
                        <a:rPr lang="fr-FR" sz="1000" kern="1200" dirty="0" smtClean="0">
                          <a:solidFill>
                            <a:srgbClr val="404040"/>
                          </a:solidFill>
                          <a:latin typeface="Calibri" panose="020F0502020204030204" pitchFamily="34" charset="0"/>
                          <a:ea typeface="+mn-ea"/>
                          <a:cs typeface="Times New Roman" pitchFamily="18" charset="0"/>
                        </a:rPr>
                        <a:t> : Appliquer le mélange obtenu à l’aide d’une spatule en couche régulière en commençant par le cou. Temps de pose : 15 minutes. Décoller le masque puis</a:t>
                      </a:r>
                      <a:r>
                        <a:rPr lang="fr-FR" sz="1000" kern="1200" baseline="0" dirty="0" smtClean="0">
                          <a:solidFill>
                            <a:srgbClr val="404040"/>
                          </a:solidFill>
                          <a:latin typeface="Calibri" panose="020F0502020204030204" pitchFamily="34" charset="0"/>
                          <a:ea typeface="+mn-ea"/>
                          <a:cs typeface="Times New Roman" pitchFamily="18" charset="0"/>
                        </a:rPr>
                        <a:t> </a:t>
                      </a:r>
                      <a:r>
                        <a:rPr lang="fr-FR" sz="1000" kern="1200" dirty="0" smtClean="0">
                          <a:solidFill>
                            <a:srgbClr val="404040"/>
                          </a:solidFill>
                          <a:latin typeface="Calibri" panose="020F0502020204030204" pitchFamily="34" charset="0"/>
                          <a:ea typeface="+mn-ea"/>
                          <a:cs typeface="Times New Roman" pitchFamily="18" charset="0"/>
                        </a:rPr>
                        <a:t> tonifier avec la </a:t>
                      </a:r>
                      <a:r>
                        <a:rPr lang="fr-FR" sz="1000" b="1" kern="1200" dirty="0" smtClean="0">
                          <a:solidFill>
                            <a:srgbClr val="404040"/>
                          </a:solidFill>
                          <a:latin typeface="Calibri" panose="020F0502020204030204" pitchFamily="34" charset="0"/>
                          <a:ea typeface="+mn-ea"/>
                          <a:cs typeface="Times New Roman" pitchFamily="18" charset="0"/>
                        </a:rPr>
                        <a:t>LOTION TONIQUE FRAMBOISE</a:t>
                      </a:r>
                      <a:r>
                        <a:rPr lang="fr-FR" sz="1000" kern="1200" dirty="0" smtClean="0">
                          <a:solidFill>
                            <a:srgbClr val="404040"/>
                          </a:solidFill>
                          <a:latin typeface="Calibri" panose="020F0502020204030204" pitchFamily="34" charset="0"/>
                          <a:ea typeface="+mn-ea"/>
                          <a:cs typeface="Times New Roman" pitchFamily="18" charset="0"/>
                        </a:rPr>
                        <a:t>. Sécher.</a:t>
                      </a: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ct val="10000"/>
                        </a:spcBef>
                        <a:buFont typeface="Arial" pitchFamily="34" charset="0"/>
                        <a:buChar char="•"/>
                      </a:pPr>
                      <a:endParaRPr lang="fr-FR" sz="700" dirty="0" smtClean="0">
                        <a:solidFill>
                          <a:srgbClr val="003B5A"/>
                        </a:solidFill>
                        <a:latin typeface="Century Gothic"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c>
                  <a:txBody>
                    <a:bodyPr/>
                    <a:lstStyle/>
                    <a:p>
                      <a:pPr marL="85725" indent="-85725">
                        <a:spcBef>
                          <a:spcPct val="10000"/>
                        </a:spcBef>
                        <a:buFont typeface="Arial" pitchFamily="34" charset="0"/>
                        <a:buChar char="•"/>
                      </a:pPr>
                      <a:endParaRPr lang="fr-FR" sz="700" dirty="0" smtClean="0">
                        <a:solidFill>
                          <a:srgbClr val="003B5A"/>
                        </a:solidFill>
                        <a:latin typeface="Century Gothic"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solidFill>
                        <a:srgbClr val="FFD9E2"/>
                      </a:solidFill>
                      <a:prstDash val="solid"/>
                      <a:round/>
                      <a:headEnd type="none" w="med" len="med"/>
                      <a:tailEnd type="none" w="med" len="med"/>
                    </a:lnB>
                    <a:lnTlToBr>
                      <a:noFill/>
                    </a:lnTlToBr>
                    <a:lnBlToTr>
                      <a:noFill/>
                    </a:lnBlToTr>
                    <a:noFill/>
                  </a:tcPr>
                </a:tc>
              </a:tr>
              <a:tr h="893706">
                <a:tc>
                  <a:txBody>
                    <a:bodyPr/>
                    <a:lstStyle/>
                    <a:p>
                      <a:pPr marL="0" marR="0" indent="0" algn="just" defTabSz="914400" rtl="0" eaLnBrk="1" fontAlgn="auto" latinLnBrk="0" hangingPunct="1">
                        <a:lnSpc>
                          <a:spcPct val="100000"/>
                        </a:lnSpc>
                        <a:spcBef>
                          <a:spcPts val="300"/>
                        </a:spcBef>
                        <a:spcAft>
                          <a:spcPts val="0"/>
                        </a:spcAft>
                        <a:buClrTx/>
                        <a:buSzTx/>
                        <a:buFontTx/>
                        <a:buNone/>
                        <a:tabLst/>
                        <a:defRPr/>
                      </a:pPr>
                      <a:r>
                        <a:rPr lang="fr-FR" sz="1000" b="1" u="sng" kern="1200" dirty="0" smtClean="0">
                          <a:solidFill>
                            <a:srgbClr val="DC006B"/>
                          </a:solidFill>
                          <a:latin typeface="Calibri" panose="020F0502020204030204" pitchFamily="34" charset="0"/>
                          <a:ea typeface="+mn-ea"/>
                          <a:cs typeface="Times New Roman" pitchFamily="18" charset="0"/>
                          <a:sym typeface="Wingdings" pitchFamily="2" charset="2"/>
                        </a:rPr>
                        <a:t>Mise en beauté : pour encore plus d’hydratation</a:t>
                      </a:r>
                      <a:r>
                        <a:rPr lang="fr-FR" sz="1000" b="1" u="none" kern="1200" baseline="0" dirty="0" smtClean="0">
                          <a:solidFill>
                            <a:srgbClr val="DC006B"/>
                          </a:solidFill>
                          <a:latin typeface="Calibri" panose="020F0502020204030204" pitchFamily="34" charset="0"/>
                          <a:ea typeface="+mn-ea"/>
                          <a:cs typeface="Times New Roman" pitchFamily="18" charset="0"/>
                          <a:sym typeface="Wingdings" pitchFamily="2" charset="2"/>
                        </a:rPr>
                        <a:t>        5 mn</a:t>
                      </a:r>
                      <a:endParaRPr lang="fr-FR" sz="1000" b="1" u="sng" kern="1200" dirty="0" smtClean="0">
                        <a:solidFill>
                          <a:srgbClr val="DC006B"/>
                        </a:solidFill>
                        <a:latin typeface="Calibri" panose="020F0502020204030204" pitchFamily="34" charset="0"/>
                        <a:ea typeface="+mn-ea"/>
                        <a:cs typeface="Times New Roman" pitchFamily="18" charset="0"/>
                        <a:sym typeface="Wingdings" pitchFamily="2" charset="2"/>
                      </a:endParaRPr>
                    </a:p>
                    <a:p>
                      <a:pPr marL="0" marR="0" indent="0" algn="just" defTabSz="914400" rtl="0" eaLnBrk="1" fontAlgn="auto" latinLnBrk="0" hangingPunct="1">
                        <a:lnSpc>
                          <a:spcPct val="100000"/>
                        </a:lnSpc>
                        <a:spcBef>
                          <a:spcPts val="300"/>
                        </a:spcBef>
                        <a:spcAft>
                          <a:spcPts val="0"/>
                        </a:spcAft>
                        <a:buClrTx/>
                        <a:buSzTx/>
                        <a:buFontTx/>
                        <a:buNone/>
                        <a:tabLst/>
                        <a:defRPr/>
                      </a:pPr>
                      <a:r>
                        <a:rPr lang="fr-FR" sz="1000" dirty="0" smtClean="0">
                          <a:solidFill>
                            <a:srgbClr val="404040"/>
                          </a:solidFill>
                          <a:latin typeface="Calibri" panose="020F0502020204030204" pitchFamily="34" charset="0"/>
                          <a:cs typeface="Times New Roman" pitchFamily="18" charset="0"/>
                        </a:rPr>
                        <a:t>Par effleurages légers, </a:t>
                      </a:r>
                      <a:r>
                        <a:rPr lang="fr-FR" sz="1000" baseline="0" dirty="0" smtClean="0">
                          <a:solidFill>
                            <a:srgbClr val="404040"/>
                          </a:solidFill>
                          <a:latin typeface="Calibri" panose="020F0502020204030204" pitchFamily="34" charset="0"/>
                          <a:cs typeface="Times New Roman" pitchFamily="18" charset="0"/>
                        </a:rPr>
                        <a:t>pour le contour de l’œil appliquer la </a:t>
                      </a:r>
                      <a:r>
                        <a:rPr lang="fr-FR" sz="1000" b="1" baseline="0" dirty="0" smtClean="0">
                          <a:solidFill>
                            <a:srgbClr val="404040"/>
                          </a:solidFill>
                          <a:latin typeface="Calibri" panose="020F0502020204030204" pitchFamily="34" charset="0"/>
                          <a:cs typeface="Times New Roman" pitchFamily="18" charset="0"/>
                        </a:rPr>
                        <a:t>CRÈME DOUCE CONTOUR YEUX CAMOMILLE</a:t>
                      </a:r>
                      <a:r>
                        <a:rPr lang="fr-FR" sz="1000" baseline="0" dirty="0" smtClean="0">
                          <a:solidFill>
                            <a:srgbClr val="404040"/>
                          </a:solidFill>
                          <a:latin typeface="Calibri" panose="020F0502020204030204" pitchFamily="34" charset="0"/>
                          <a:cs typeface="Times New Roman" pitchFamily="18" charset="0"/>
                        </a:rPr>
                        <a:t>.</a:t>
                      </a:r>
                      <a:endParaRPr lang="fr-FR" sz="1000" dirty="0" smtClean="0">
                        <a:solidFill>
                          <a:srgbClr val="404040"/>
                        </a:solidFill>
                        <a:latin typeface="Calibri" panose="020F0502020204030204" pitchFamily="34" charset="0"/>
                        <a:cs typeface="Times New Roman" pitchFamily="18" charset="0"/>
                      </a:endParaRPr>
                    </a:p>
                    <a:p>
                      <a:pPr marL="0" marR="0" indent="0" algn="just" defTabSz="914400" rtl="0" eaLnBrk="1" fontAlgn="auto" latinLnBrk="0" hangingPunct="1">
                        <a:lnSpc>
                          <a:spcPct val="100000"/>
                        </a:lnSpc>
                        <a:spcBef>
                          <a:spcPts val="300"/>
                        </a:spcBef>
                        <a:spcAft>
                          <a:spcPts val="0"/>
                        </a:spcAft>
                        <a:buClrTx/>
                        <a:buSzTx/>
                        <a:buFontTx/>
                        <a:buNone/>
                        <a:tabLst/>
                        <a:defRPr/>
                      </a:pPr>
                      <a:r>
                        <a:rPr lang="fr-FR" sz="1000" dirty="0" smtClean="0">
                          <a:solidFill>
                            <a:srgbClr val="404040"/>
                          </a:solidFill>
                          <a:latin typeface="Calibri" panose="020F0502020204030204" pitchFamily="34" charset="0"/>
                          <a:cs typeface="Times New Roman" pitchFamily="18" charset="0"/>
                          <a:sym typeface="Wingdings" pitchFamily="2" charset="2"/>
                        </a:rPr>
                        <a:t>Puis</a:t>
                      </a:r>
                      <a:r>
                        <a:rPr lang="fr-FR" sz="1000" baseline="0" dirty="0" smtClean="0">
                          <a:solidFill>
                            <a:srgbClr val="404040"/>
                          </a:solidFill>
                          <a:latin typeface="Calibri" panose="020F0502020204030204" pitchFamily="34" charset="0"/>
                          <a:cs typeface="Times New Roman" pitchFamily="18" charset="0"/>
                          <a:sym typeface="Wingdings" pitchFamily="2" charset="2"/>
                        </a:rPr>
                        <a:t> </a:t>
                      </a:r>
                      <a:r>
                        <a:rPr lang="fr-FR" sz="1000" dirty="0" smtClean="0">
                          <a:solidFill>
                            <a:srgbClr val="404040"/>
                          </a:solidFill>
                          <a:latin typeface="Calibri" panose="020F0502020204030204" pitchFamily="34" charset="0"/>
                          <a:cs typeface="Times New Roman" pitchFamily="18" charset="0"/>
                          <a:sym typeface="Wingdings" pitchFamily="2" charset="2"/>
                        </a:rPr>
                        <a:t>appliquer le </a:t>
                      </a:r>
                      <a:r>
                        <a:rPr lang="fr-FR" sz="1000" b="1" dirty="0" smtClean="0">
                          <a:solidFill>
                            <a:srgbClr val="404040"/>
                          </a:solidFill>
                          <a:latin typeface="Calibri" panose="020F0502020204030204" pitchFamily="34" charset="0"/>
                          <a:cs typeface="Times New Roman" pitchFamily="18" charset="0"/>
                          <a:sym typeface="Wingdings" pitchFamily="2" charset="2"/>
                        </a:rPr>
                        <a:t>SÉRUM</a:t>
                      </a:r>
                      <a:r>
                        <a:rPr lang="fr-FR" sz="1000" b="1" baseline="0" dirty="0" smtClean="0">
                          <a:solidFill>
                            <a:srgbClr val="404040"/>
                          </a:solidFill>
                          <a:latin typeface="Calibri" panose="020F0502020204030204" pitchFamily="34" charset="0"/>
                          <a:cs typeface="Times New Roman" pitchFamily="18" charset="0"/>
                          <a:sym typeface="Wingdings" pitchFamily="2" charset="2"/>
                        </a:rPr>
                        <a:t> FRAIS FRAMBOISE </a:t>
                      </a:r>
                      <a:r>
                        <a:rPr lang="fr-FR" sz="1000" baseline="0" dirty="0" smtClean="0">
                          <a:solidFill>
                            <a:srgbClr val="404040"/>
                          </a:solidFill>
                          <a:latin typeface="Calibri" panose="020F0502020204030204" pitchFamily="34" charset="0"/>
                          <a:cs typeface="Times New Roman" pitchFamily="18" charset="0"/>
                          <a:sym typeface="Wingdings" pitchFamily="2" charset="2"/>
                        </a:rPr>
                        <a:t>suivi du </a:t>
                      </a:r>
                      <a:r>
                        <a:rPr lang="fr-FR" sz="1000" b="1" dirty="0" smtClean="0">
                          <a:solidFill>
                            <a:srgbClr val="404040"/>
                          </a:solidFill>
                          <a:latin typeface="Calibri" panose="020F0502020204030204" pitchFamily="34" charset="0"/>
                          <a:cs typeface="Times New Roman" pitchFamily="18" charset="0"/>
                          <a:sym typeface="Wingdings" pitchFamily="2" charset="2"/>
                        </a:rPr>
                        <a:t>FLUIDE DOUCEUR FRAMBOISE </a:t>
                      </a:r>
                      <a:r>
                        <a:rPr lang="fr-FR" sz="1000" dirty="0" smtClean="0">
                          <a:solidFill>
                            <a:srgbClr val="404040"/>
                          </a:solidFill>
                          <a:latin typeface="Calibri" panose="020F0502020204030204" pitchFamily="34" charset="0"/>
                          <a:cs typeface="Times New Roman" pitchFamily="18" charset="0"/>
                          <a:sym typeface="Wingdings" pitchFamily="2" charset="2"/>
                        </a:rPr>
                        <a:t>ou de la</a:t>
                      </a:r>
                      <a:r>
                        <a:rPr lang="fr-FR" sz="1000" baseline="0" dirty="0" smtClean="0">
                          <a:solidFill>
                            <a:srgbClr val="404040"/>
                          </a:solidFill>
                          <a:latin typeface="Calibri" panose="020F0502020204030204" pitchFamily="34" charset="0"/>
                          <a:cs typeface="Times New Roman" pitchFamily="18" charset="0"/>
                          <a:sym typeface="Wingdings" pitchFamily="2" charset="2"/>
                        </a:rPr>
                        <a:t> </a:t>
                      </a:r>
                      <a:r>
                        <a:rPr lang="fr-FR" sz="1000" b="1" baseline="0" dirty="0" smtClean="0">
                          <a:solidFill>
                            <a:srgbClr val="404040"/>
                          </a:solidFill>
                          <a:latin typeface="Calibri" panose="020F0502020204030204" pitchFamily="34" charset="0"/>
                          <a:cs typeface="Times New Roman" pitchFamily="18" charset="0"/>
                        </a:rPr>
                        <a:t>CRÈME DOUCEUR FRAMBOISE</a:t>
                      </a:r>
                      <a:r>
                        <a:rPr lang="fr-FR" sz="1000" b="1" dirty="0" smtClean="0">
                          <a:solidFill>
                            <a:srgbClr val="404040"/>
                          </a:solidFill>
                          <a:latin typeface="Calibri" panose="020F0502020204030204" pitchFamily="34" charset="0"/>
                          <a:cs typeface="Times New Roman" pitchFamily="18" charset="0"/>
                          <a:sym typeface="Wingdings" pitchFamily="2" charset="2"/>
                        </a:rPr>
                        <a:t> </a:t>
                      </a:r>
                      <a:r>
                        <a:rPr lang="fr-FR" sz="1000" kern="1200" dirty="0" smtClean="0">
                          <a:solidFill>
                            <a:srgbClr val="404040"/>
                          </a:solidFill>
                          <a:latin typeface="Calibri" panose="020F0502020204030204" pitchFamily="34" charset="0"/>
                          <a:ea typeface="+mn-ea"/>
                          <a:cs typeface="Times New Roman" pitchFamily="18" charset="0"/>
                          <a:sym typeface="Wingdings" pitchFamily="2" charset="2"/>
                        </a:rPr>
                        <a:t>sur l’ensemble du</a:t>
                      </a:r>
                      <a:r>
                        <a:rPr lang="fr-FR" sz="1000" dirty="0" smtClean="0">
                          <a:solidFill>
                            <a:srgbClr val="404040"/>
                          </a:solidFill>
                          <a:latin typeface="Calibri" panose="020F0502020204030204" pitchFamily="34" charset="0"/>
                          <a:cs typeface="Times New Roman" pitchFamily="18" charset="0"/>
                          <a:sym typeface="Wingdings" pitchFamily="2" charset="2"/>
                        </a:rPr>
                        <a:t> visage et du cou.</a:t>
                      </a:r>
                      <a:endParaRPr lang="fr-FR" sz="1000" dirty="0" smtClean="0">
                        <a:solidFill>
                          <a:srgbClr val="404040"/>
                        </a:solidFill>
                        <a:latin typeface="Calibri" panose="020F0502020204030204"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85725" indent="-85725">
                        <a:spcBef>
                          <a:spcPct val="10000"/>
                        </a:spcBef>
                        <a:buFont typeface="Arial" pitchFamily="34" charset="0"/>
                        <a:buNone/>
                      </a:pPr>
                      <a:endParaRPr lang="fr-FR" sz="700" dirty="0" smtClean="0">
                        <a:solidFill>
                          <a:srgbClr val="003B5A"/>
                        </a:solidFill>
                        <a:latin typeface="Century Gothic"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85725" indent="-85725">
                        <a:spcBef>
                          <a:spcPct val="10000"/>
                        </a:spcBef>
                        <a:buFont typeface="Arial" pitchFamily="34" charset="0"/>
                        <a:buChar char="•"/>
                      </a:pPr>
                      <a:endParaRPr lang="fr-FR" sz="700" dirty="0" smtClean="0">
                        <a:solidFill>
                          <a:srgbClr val="003B5A"/>
                        </a:solidFill>
                        <a:latin typeface="Century Gothic" pitchFamily="34" charset="0"/>
                        <a:cs typeface="Times New Roman" pitchFamily="18" charset="0"/>
                      </a:endParaRPr>
                    </a:p>
                  </a:txBody>
                  <a:tcPr marT="0" marB="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FFD9E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r>
            </a:tbl>
          </a:graphicData>
        </a:graphic>
      </p:graphicFrame>
      <p:grpSp>
        <p:nvGrpSpPr>
          <p:cNvPr id="19487" name="Groupe 26"/>
          <p:cNvGrpSpPr>
            <a:grpSpLocks/>
          </p:cNvGrpSpPr>
          <p:nvPr/>
        </p:nvGrpSpPr>
        <p:grpSpPr bwMode="auto">
          <a:xfrm>
            <a:off x="6083133" y="2090271"/>
            <a:ext cx="630702" cy="285303"/>
            <a:chOff x="5559655" y="2018813"/>
            <a:chExt cx="630356" cy="285305"/>
          </a:xfrm>
        </p:grpSpPr>
        <p:pic>
          <p:nvPicPr>
            <p:cNvPr id="19501" name="Picture 13" descr="P:\LCL\MARKETING\2. Dr RENAUD\3. IMAGES\6bis. IMAGE DIVERS\reveil.jpg"/>
            <p:cNvPicPr>
              <a:picLocks noChangeAspect="1" noChangeArrowheads="1"/>
            </p:cNvPicPr>
            <p:nvPr/>
          </p:nvPicPr>
          <p:blipFill>
            <a:blip r:embed="rId2" cstate="print">
              <a:clrChange>
                <a:clrFrom>
                  <a:srgbClr val="FFFFFD"/>
                </a:clrFrom>
                <a:clrTo>
                  <a:srgbClr val="FFFFFD">
                    <a:alpha val="0"/>
                  </a:srgbClr>
                </a:clrTo>
              </a:clrChange>
            </a:blip>
            <a:srcRect/>
            <a:stretch>
              <a:fillRect/>
            </a:stretch>
          </p:blipFill>
          <p:spPr bwMode="auto">
            <a:xfrm>
              <a:off x="5559655" y="2018813"/>
              <a:ext cx="229043" cy="264056"/>
            </a:xfrm>
            <a:prstGeom prst="rect">
              <a:avLst/>
            </a:prstGeom>
            <a:noFill/>
            <a:ln w="9525">
              <a:noFill/>
              <a:miter lim="800000"/>
              <a:headEnd/>
              <a:tailEnd/>
            </a:ln>
          </p:spPr>
        </p:pic>
        <p:sp>
          <p:nvSpPr>
            <p:cNvPr id="19502" name="Rectangle 40"/>
            <p:cNvSpPr>
              <a:spLocks noChangeArrowheads="1"/>
            </p:cNvSpPr>
            <p:nvPr/>
          </p:nvSpPr>
          <p:spPr bwMode="auto">
            <a:xfrm>
              <a:off x="5793967" y="2027117"/>
              <a:ext cx="396044" cy="277001"/>
            </a:xfrm>
            <a:prstGeom prst="rect">
              <a:avLst/>
            </a:prstGeom>
            <a:noFill/>
            <a:ln w="9525">
              <a:noFill/>
              <a:miter lim="800000"/>
              <a:headEnd/>
              <a:tailEnd/>
            </a:ln>
          </p:spPr>
          <p:txBody>
            <a:bodyPr wrap="none">
              <a:spAutoFit/>
            </a:bodyPr>
            <a:lstStyle/>
            <a:p>
              <a:r>
                <a:rPr lang="fr-FR" sz="1200" b="1" dirty="0">
                  <a:solidFill>
                    <a:srgbClr val="404040"/>
                  </a:solidFill>
                  <a:latin typeface="Calibri" panose="020F0502020204030204" pitchFamily="34" charset="0"/>
                  <a:cs typeface="Times New Roman" pitchFamily="18" charset="0"/>
                </a:rPr>
                <a:t>1 H</a:t>
              </a:r>
              <a:endParaRPr lang="fr-FR" sz="1200" b="1" dirty="0">
                <a:solidFill>
                  <a:srgbClr val="404040"/>
                </a:solidFill>
                <a:latin typeface="Calibri" panose="020F0502020204030204" pitchFamily="34" charset="0"/>
              </a:endParaRPr>
            </a:p>
          </p:txBody>
        </p:sp>
      </p:grpSp>
      <p:sp>
        <p:nvSpPr>
          <p:cNvPr id="19489" name="Rectangle 39"/>
          <p:cNvSpPr>
            <a:spLocks noChangeArrowheads="1"/>
          </p:cNvSpPr>
          <p:nvPr/>
        </p:nvSpPr>
        <p:spPr bwMode="auto">
          <a:xfrm>
            <a:off x="-1588" y="2486025"/>
            <a:ext cx="6858001" cy="323850"/>
          </a:xfrm>
          <a:prstGeom prst="rect">
            <a:avLst/>
          </a:prstGeom>
          <a:solidFill>
            <a:schemeClr val="bg1"/>
          </a:solidFill>
          <a:ln w="9525">
            <a:noFill/>
            <a:round/>
            <a:headEnd/>
            <a:tailEnd/>
          </a:ln>
        </p:spPr>
        <p:txBody>
          <a:bodyPr wrap="none" lIns="91384" tIns="45694" rIns="91384" bIns="45694" anchor="ctr"/>
          <a:lstStyle/>
          <a:p>
            <a:endParaRPr lang="fr-FR">
              <a:solidFill>
                <a:schemeClr val="bg1"/>
              </a:solidFill>
              <a:latin typeface="Century Gothic" pitchFamily="34" charset="0"/>
            </a:endParaRPr>
          </a:p>
        </p:txBody>
      </p:sp>
      <p:pic>
        <p:nvPicPr>
          <p:cNvPr id="19491" name="Picture 57" descr="P:\LCL\MARKETING\2. Dr RENAUD\2. OPERATIONNEL\2. FORMATION\BOOKS FORMATION\INSTITUTS\2009 - en cours réalisation\soins\03. Aglisium\protocole\1. Démaquillage.jpg"/>
          <p:cNvPicPr>
            <a:picLocks noChangeAspect="1" noChangeArrowheads="1"/>
          </p:cNvPicPr>
          <p:nvPr/>
        </p:nvPicPr>
        <p:blipFill>
          <a:blip r:embed="rId3" cstate="print"/>
          <a:srcRect/>
          <a:stretch>
            <a:fillRect/>
          </a:stretch>
        </p:blipFill>
        <p:spPr bwMode="auto">
          <a:xfrm>
            <a:off x="5707063" y="3649248"/>
            <a:ext cx="960437" cy="720725"/>
          </a:xfrm>
          <a:prstGeom prst="rect">
            <a:avLst/>
          </a:prstGeom>
          <a:noFill/>
          <a:ln w="9525">
            <a:noFill/>
            <a:miter lim="800000"/>
            <a:headEnd/>
            <a:tailEnd/>
          </a:ln>
        </p:spPr>
      </p:pic>
      <p:pic>
        <p:nvPicPr>
          <p:cNvPr id="19492" name="Picture 58" descr="P:\LCL\MARKETING\2. Dr RENAUD\2. OPERATIONNEL\2. FORMATION\BOOKS FORMATION\INSTITUTS\2009 - en cours réalisation\soins\03. Aglisium\protocole\2. Exfoliation gelee tendre.jpg"/>
          <p:cNvPicPr>
            <a:picLocks noChangeAspect="1" noChangeArrowheads="1"/>
          </p:cNvPicPr>
          <p:nvPr/>
        </p:nvPicPr>
        <p:blipFill>
          <a:blip r:embed="rId4" cstate="print"/>
          <a:srcRect/>
          <a:stretch>
            <a:fillRect/>
          </a:stretch>
        </p:blipFill>
        <p:spPr bwMode="auto">
          <a:xfrm>
            <a:off x="5705475" y="4514367"/>
            <a:ext cx="965200" cy="720725"/>
          </a:xfrm>
          <a:prstGeom prst="rect">
            <a:avLst/>
          </a:prstGeom>
          <a:noFill/>
          <a:ln w="9525">
            <a:noFill/>
            <a:miter lim="800000"/>
            <a:headEnd/>
            <a:tailEnd/>
          </a:ln>
        </p:spPr>
      </p:pic>
      <p:pic>
        <p:nvPicPr>
          <p:cNvPr id="19493" name="Picture 59" descr="P:\LCL\MARKETING\2. Dr RENAUD\2. OPERATIONNEL\2. FORMATION\BOOKS FORMATION\INSTITUTS\2009 - en cours réalisation\soins\03. Aglisium\protocole\3. Modelage.jpg"/>
          <p:cNvPicPr>
            <a:picLocks noChangeAspect="1" noChangeArrowheads="1"/>
          </p:cNvPicPr>
          <p:nvPr/>
        </p:nvPicPr>
        <p:blipFill>
          <a:blip r:embed="rId5" cstate="print"/>
          <a:srcRect/>
          <a:stretch>
            <a:fillRect/>
          </a:stretch>
        </p:blipFill>
        <p:spPr bwMode="auto">
          <a:xfrm>
            <a:off x="5707063" y="5420829"/>
            <a:ext cx="960437" cy="720725"/>
          </a:xfrm>
          <a:prstGeom prst="rect">
            <a:avLst/>
          </a:prstGeom>
          <a:noFill/>
          <a:ln w="9525">
            <a:noFill/>
            <a:miter lim="800000"/>
            <a:headEnd/>
            <a:tailEnd/>
          </a:ln>
        </p:spPr>
      </p:pic>
      <p:pic>
        <p:nvPicPr>
          <p:cNvPr id="19494" name="Picture 60" descr="P:\LCL\MARKETING\2. Dr RENAUD\2. OPERATIONNEL\2. FORMATION\BOOKS FORMATION\INSTITUTS\2009 - en cours réalisation\soins\03. Aglisium\protocole\7. .Application serum.jpg"/>
          <p:cNvPicPr>
            <a:picLocks noChangeAspect="1" noChangeArrowheads="1"/>
          </p:cNvPicPr>
          <p:nvPr/>
        </p:nvPicPr>
        <p:blipFill>
          <a:blip r:embed="rId6" cstate="print"/>
          <a:srcRect/>
          <a:stretch>
            <a:fillRect/>
          </a:stretch>
        </p:blipFill>
        <p:spPr bwMode="auto">
          <a:xfrm>
            <a:off x="5707063" y="6306102"/>
            <a:ext cx="960437" cy="719138"/>
          </a:xfrm>
          <a:prstGeom prst="rect">
            <a:avLst/>
          </a:prstGeom>
          <a:noFill/>
          <a:ln w="9525">
            <a:noFill/>
            <a:miter lim="800000"/>
            <a:headEnd/>
            <a:tailEnd/>
          </a:ln>
        </p:spPr>
      </p:pic>
      <p:pic>
        <p:nvPicPr>
          <p:cNvPr id="19495" name="Picture 61" descr="P:\LCL\MARKETING\2. Dr RENAUD\2. OPERATIONNEL\2. FORMATION\BOOKS FORMATION\INSTITUTS\2009 - en cours réalisation\soins\03. Aglisium\protocole\4. Appli algisium 1.jpg"/>
          <p:cNvPicPr>
            <a:picLocks noChangeAspect="1" noChangeArrowheads="1"/>
          </p:cNvPicPr>
          <p:nvPr/>
        </p:nvPicPr>
        <p:blipFill>
          <a:blip r:embed="rId7" cstate="print"/>
          <a:srcRect/>
          <a:stretch>
            <a:fillRect/>
          </a:stretch>
        </p:blipFill>
        <p:spPr bwMode="auto">
          <a:xfrm>
            <a:off x="5707063" y="7245971"/>
            <a:ext cx="960437" cy="720725"/>
          </a:xfrm>
          <a:prstGeom prst="rect">
            <a:avLst/>
          </a:prstGeom>
          <a:noFill/>
          <a:ln w="9525">
            <a:noFill/>
            <a:miter lim="800000"/>
            <a:headEnd/>
            <a:tailEnd/>
          </a:ln>
        </p:spPr>
      </p:pic>
      <p:pic>
        <p:nvPicPr>
          <p:cNvPr id="19496" name="Picture 62" descr="P:\LCL\MARKETING\2. Dr RENAUD\2. OPERATIONNEL\2. FORMATION\BOOKS FORMATION\INSTITUTS\2009 - en cours réalisation\soins\03. Aglisium\protocole\8. Application cr fin de soin.jpg"/>
          <p:cNvPicPr>
            <a:picLocks noChangeAspect="1" noChangeArrowheads="1"/>
          </p:cNvPicPr>
          <p:nvPr/>
        </p:nvPicPr>
        <p:blipFill>
          <a:blip r:embed="rId8" cstate="print"/>
          <a:srcRect/>
          <a:stretch>
            <a:fillRect/>
          </a:stretch>
        </p:blipFill>
        <p:spPr bwMode="auto">
          <a:xfrm>
            <a:off x="5707063" y="8229600"/>
            <a:ext cx="960437" cy="720725"/>
          </a:xfrm>
          <a:prstGeom prst="rect">
            <a:avLst/>
          </a:prstGeom>
          <a:noFill/>
          <a:ln w="9525">
            <a:noFill/>
            <a:miter lim="800000"/>
            <a:headEnd/>
            <a:tailEnd/>
          </a:ln>
        </p:spPr>
      </p:pic>
      <p:sp>
        <p:nvSpPr>
          <p:cNvPr id="21" name="ZoneTexte 20"/>
          <p:cNvSpPr txBox="1"/>
          <p:nvPr/>
        </p:nvSpPr>
        <p:spPr>
          <a:xfrm>
            <a:off x="2666619" y="209699"/>
            <a:ext cx="4157472" cy="400110"/>
          </a:xfrm>
          <a:prstGeom prst="rect">
            <a:avLst/>
          </a:prstGeom>
          <a:noFill/>
        </p:spPr>
        <p:txBody>
          <a:bodyPr wrap="square" rtlCol="0">
            <a:spAutoFit/>
          </a:bodyPr>
          <a:lstStyle/>
          <a:p>
            <a:pPr algn="r"/>
            <a:r>
              <a:rPr lang="fr-FR" sz="2000" dirty="0" smtClean="0">
                <a:solidFill>
                  <a:srgbClr val="DC006B"/>
                </a:solidFill>
                <a:latin typeface="Calibri" panose="020F0502020204030204" pitchFamily="34" charset="0"/>
                <a:ea typeface="+mj-ea"/>
                <a:cs typeface="Arial" panose="020B0604020202020204" pitchFamily="34" charset="0"/>
              </a:rPr>
              <a:t>SOINS HYDRATANTS FRAMBOISE</a:t>
            </a:r>
            <a:endParaRPr lang="fr-FR" sz="2000" dirty="0">
              <a:solidFill>
                <a:srgbClr val="DC006B"/>
              </a:solidFill>
              <a:latin typeface="Calibri" panose="020F0502020204030204" pitchFamily="34" charset="0"/>
              <a:ea typeface="+mj-ea"/>
              <a:cs typeface="Arial" panose="020B0604020202020204" pitchFamily="34" charset="0"/>
            </a:endParaRPr>
          </a:p>
        </p:txBody>
      </p:sp>
      <p:sp>
        <p:nvSpPr>
          <p:cNvPr id="29" name="Rectangle 20"/>
          <p:cNvSpPr>
            <a:spLocks noChangeArrowheads="1"/>
          </p:cNvSpPr>
          <p:nvPr/>
        </p:nvSpPr>
        <p:spPr bwMode="auto">
          <a:xfrm>
            <a:off x="549825" y="2400916"/>
            <a:ext cx="6117019" cy="406400"/>
          </a:xfrm>
          <a:prstGeom prst="rect">
            <a:avLst/>
          </a:prstGeom>
          <a:solidFill>
            <a:srgbClr val="DC006B"/>
          </a:solidFill>
          <a:ln w="9525">
            <a:noFill/>
            <a:prstDash val="lgDashDot"/>
            <a:round/>
            <a:headEnd/>
            <a:tailEnd/>
          </a:ln>
        </p:spPr>
        <p:txBody>
          <a:bodyPr wrap="none" lIns="91384" tIns="45694" rIns="91384" bIns="45694" anchor="ctr"/>
          <a:lstStyle/>
          <a:p>
            <a:pPr defTabSz="874713"/>
            <a:endParaRPr lang="fr-FR">
              <a:solidFill>
                <a:schemeClr val="bg1"/>
              </a:solidFill>
              <a:latin typeface="Century Gothic" pitchFamily="34" charset="0"/>
            </a:endParaRPr>
          </a:p>
        </p:txBody>
      </p:sp>
      <p:sp>
        <p:nvSpPr>
          <p:cNvPr id="31" name="Rectangle 40"/>
          <p:cNvSpPr>
            <a:spLocks noChangeArrowheads="1"/>
          </p:cNvSpPr>
          <p:nvPr/>
        </p:nvSpPr>
        <p:spPr bwMode="auto">
          <a:xfrm>
            <a:off x="522095" y="2439855"/>
            <a:ext cx="1989519" cy="307777"/>
          </a:xfrm>
          <a:prstGeom prst="rect">
            <a:avLst/>
          </a:prstGeom>
          <a:noFill/>
          <a:ln w="9525">
            <a:noFill/>
            <a:miter lim="800000"/>
            <a:headEnd/>
            <a:tailEnd/>
          </a:ln>
        </p:spPr>
        <p:txBody>
          <a:bodyPr wrap="none">
            <a:spAutoFit/>
          </a:bodyPr>
          <a:lstStyle/>
          <a:p>
            <a:pPr>
              <a:spcBef>
                <a:spcPct val="50000"/>
              </a:spcBef>
            </a:pPr>
            <a:r>
              <a:rPr lang="fr-FR" sz="1400" dirty="0" smtClean="0">
                <a:solidFill>
                  <a:schemeClr val="bg1"/>
                </a:solidFill>
                <a:latin typeface="Calibri" panose="020F0502020204030204" pitchFamily="34" charset="0"/>
                <a:cs typeface="Times New Roman" pitchFamily="18" charset="0"/>
              </a:rPr>
              <a:t>DÉROULEMENT DU SOIN</a:t>
            </a:r>
            <a:endParaRPr lang="en-GB" sz="1400" dirty="0">
              <a:solidFill>
                <a:schemeClr val="bg1"/>
              </a:solidFill>
              <a:latin typeface="Calibri" panose="020F0502020204030204" pitchFamily="34" charset="0"/>
            </a:endParaRPr>
          </a:p>
        </p:txBody>
      </p:sp>
      <p:pic>
        <p:nvPicPr>
          <p:cNvPr id="22" name="Picture 14" descr="C:\Users\pc\Dropbox\Dr Renaud\PARTAGE DR RENAUD\NEW COMMUNICATION\TREATMENTS PICTURES\FACE\L_000160 final.jpg"/>
          <p:cNvPicPr>
            <a:picLocks noChangeAspect="1" noChangeArrowheads="1"/>
          </p:cNvPicPr>
          <p:nvPr/>
        </p:nvPicPr>
        <p:blipFill>
          <a:blip r:embed="rId9" cstate="print"/>
          <a:srcRect/>
          <a:stretch>
            <a:fillRect/>
          </a:stretch>
        </p:blipFill>
        <p:spPr bwMode="auto">
          <a:xfrm>
            <a:off x="5228833" y="901724"/>
            <a:ext cx="1457717" cy="1091246"/>
          </a:xfrm>
          <a:prstGeom prst="rect">
            <a:avLst/>
          </a:prstGeom>
          <a:ln>
            <a:noFill/>
          </a:ln>
          <a:effectLst>
            <a:outerShdw blurRad="190500" algn="tl" rotWithShape="0">
              <a:srgbClr val="000000">
                <a:alpha val="70000"/>
              </a:srgbClr>
            </a:outerShdw>
          </a:effectLst>
        </p:spPr>
      </p:pic>
      <p:sp>
        <p:nvSpPr>
          <p:cNvPr id="24" name="Text Box 5"/>
          <p:cNvSpPr txBox="1">
            <a:spLocks noChangeArrowheads="1"/>
          </p:cNvSpPr>
          <p:nvPr/>
        </p:nvSpPr>
        <p:spPr bwMode="auto">
          <a:xfrm>
            <a:off x="795306" y="1097515"/>
            <a:ext cx="5192712" cy="673100"/>
          </a:xfrm>
          <a:prstGeom prst="rect">
            <a:avLst/>
          </a:prstGeom>
          <a:noFill/>
          <a:ln w="9525">
            <a:noFill/>
            <a:miter lim="800000"/>
            <a:headEnd/>
            <a:tailEnd/>
          </a:ln>
        </p:spPr>
        <p:txBody>
          <a:bodyPr anchor="ctr">
            <a:spAutoFit/>
          </a:bodyPr>
          <a:lstStyle/>
          <a:p>
            <a:pPr>
              <a:spcBef>
                <a:spcPct val="10000"/>
              </a:spcBef>
              <a:defRPr/>
            </a:pPr>
            <a:r>
              <a:rPr lang="fr-FR" sz="1800" spc="-50" dirty="0">
                <a:solidFill>
                  <a:srgbClr val="DC006B"/>
                </a:solidFill>
                <a:latin typeface="Calibri" panose="020F0502020204030204" pitchFamily="34" charset="0"/>
              </a:rPr>
              <a:t>SOIN </a:t>
            </a:r>
            <a:r>
              <a:rPr lang="fr-FR" sz="1800" b="1" dirty="0">
                <a:solidFill>
                  <a:srgbClr val="DC006B"/>
                </a:solidFill>
                <a:latin typeface="Calibri" panose="020F0502020204030204" pitchFamily="34" charset="0"/>
              </a:rPr>
              <a:t>DÉSALTÉRANT </a:t>
            </a:r>
          </a:p>
          <a:p>
            <a:pPr>
              <a:spcBef>
                <a:spcPct val="10000"/>
              </a:spcBef>
              <a:defRPr/>
            </a:pPr>
            <a:r>
              <a:rPr lang="fr-FR" sz="1800" dirty="0">
                <a:solidFill>
                  <a:srgbClr val="DC006B"/>
                </a:solidFill>
                <a:latin typeface="Calibri" panose="020F0502020204030204" pitchFamily="34" charset="0"/>
              </a:rPr>
              <a:t>À LA </a:t>
            </a:r>
            <a:r>
              <a:rPr lang="fr-FR" sz="1800" dirty="0" smtClean="0">
                <a:solidFill>
                  <a:srgbClr val="DC006B"/>
                </a:solidFill>
                <a:latin typeface="Calibri" panose="020F0502020204030204" pitchFamily="34" charset="0"/>
              </a:rPr>
              <a:t>FRAMBOISE</a:t>
            </a:r>
            <a:endParaRPr lang="fr-FR" sz="1800" dirty="0">
              <a:solidFill>
                <a:srgbClr val="944F31"/>
              </a:solidFill>
              <a:latin typeface="Calibri" panose="020F0502020204030204" pitchFamily="34" charset="0"/>
            </a:endParaRPr>
          </a:p>
        </p:txBody>
      </p:sp>
      <p:sp>
        <p:nvSpPr>
          <p:cNvPr id="25" name="Rectangle 62"/>
          <p:cNvSpPr>
            <a:spLocks noChangeArrowheads="1"/>
          </p:cNvSpPr>
          <p:nvPr/>
        </p:nvSpPr>
        <p:spPr bwMode="auto">
          <a:xfrm>
            <a:off x="795306" y="1721746"/>
            <a:ext cx="4832350" cy="307777"/>
          </a:xfrm>
          <a:prstGeom prst="rect">
            <a:avLst/>
          </a:prstGeom>
          <a:noFill/>
          <a:ln w="9525">
            <a:noFill/>
            <a:miter lim="800000"/>
            <a:headEnd/>
            <a:tailEnd/>
          </a:ln>
        </p:spPr>
        <p:txBody>
          <a:bodyPr>
            <a:spAutoFit/>
          </a:bodyPr>
          <a:lstStyle/>
          <a:p>
            <a:pPr>
              <a:defRPr/>
            </a:pPr>
            <a:r>
              <a:rPr lang="fr-FR" sz="1400" dirty="0">
                <a:solidFill>
                  <a:srgbClr val="404040"/>
                </a:solidFill>
                <a:latin typeface="Calibri" panose="020F0502020204030204" pitchFamily="34" charset="0"/>
                <a:cs typeface="Arial" panose="020B0604020202020204" pitchFamily="34" charset="0"/>
              </a:rPr>
              <a:t>Soin fraîcheur désaltérant – confort , souplesse et </a:t>
            </a:r>
            <a:r>
              <a:rPr lang="fr-FR" sz="1400" dirty="0" smtClean="0">
                <a:solidFill>
                  <a:srgbClr val="404040"/>
                </a:solidFill>
                <a:latin typeface="Calibri" panose="020F0502020204030204" pitchFamily="34" charset="0"/>
                <a:cs typeface="Arial" panose="020B0604020202020204" pitchFamily="34" charset="0"/>
              </a:rPr>
              <a:t>vitalité</a:t>
            </a:r>
            <a:endParaRPr lang="en-GB" sz="1400" dirty="0">
              <a:solidFill>
                <a:srgbClr val="404040"/>
              </a:solidFill>
              <a:latin typeface="Calibri" panose="020F0502020204030204" pitchFamily="34" charset="0"/>
              <a:cs typeface="Arial" panose="020B0604020202020204" pitchFamily="34" charset="0"/>
            </a:endParaRPr>
          </a:p>
        </p:txBody>
      </p:sp>
      <p:pic>
        <p:nvPicPr>
          <p:cNvPr id="19" name="Picture 19" descr="P:\LCL\MARKETING\2. Dr RENAUD\2. OPERATIONNEL\2. FORMATION\BOOKS FORMATION\INSTITUTS\2009 - en cours réalisation\soins\02. modelage bienvenue\modelage bienvenue1.jpg"/>
          <p:cNvPicPr>
            <a:picLocks noChangeAspect="1" noChangeArrowheads="1"/>
          </p:cNvPicPr>
          <p:nvPr/>
        </p:nvPicPr>
        <p:blipFill>
          <a:blip r:embed="rId10">
            <a:extLst>
              <a:ext uri="{28A0092B-C50C-407E-A947-70E740481C1C}">
                <a14:useLocalDpi xmlns:a14="http://schemas.microsoft.com/office/drawing/2010/main" val="0"/>
              </a:ext>
            </a:extLst>
          </a:blip>
          <a:srcRect l="5469" t="7291" r="11211" b="7291"/>
          <a:stretch>
            <a:fillRect/>
          </a:stretch>
        </p:blipFill>
        <p:spPr bwMode="auto">
          <a:xfrm>
            <a:off x="5705476" y="2826529"/>
            <a:ext cx="960554" cy="720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Image 22"/>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705510" y="3093250"/>
            <a:ext cx="147418" cy="164096"/>
          </a:xfrm>
          <a:prstGeom prst="rect">
            <a:avLst/>
          </a:prstGeom>
        </p:spPr>
      </p:pic>
      <p:pic>
        <p:nvPicPr>
          <p:cNvPr id="26" name="Image 25"/>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1699670" y="3576975"/>
            <a:ext cx="147418" cy="164096"/>
          </a:xfrm>
          <a:prstGeom prst="rect">
            <a:avLst/>
          </a:prstGeom>
        </p:spPr>
      </p:pic>
      <p:pic>
        <p:nvPicPr>
          <p:cNvPr id="27" name="Image 26"/>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470433" y="4481087"/>
            <a:ext cx="147418" cy="164096"/>
          </a:xfrm>
          <a:prstGeom prst="rect">
            <a:avLst/>
          </a:prstGeom>
        </p:spPr>
      </p:pic>
      <p:pic>
        <p:nvPicPr>
          <p:cNvPr id="28" name="Image 27"/>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717702" y="5364617"/>
            <a:ext cx="147418" cy="164096"/>
          </a:xfrm>
          <a:prstGeom prst="rect">
            <a:avLst/>
          </a:prstGeom>
        </p:spPr>
      </p:pic>
      <p:pic>
        <p:nvPicPr>
          <p:cNvPr id="30" name="Image 29"/>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2617851" y="6248438"/>
            <a:ext cx="147418" cy="164096"/>
          </a:xfrm>
          <a:prstGeom prst="rect">
            <a:avLst/>
          </a:prstGeom>
        </p:spPr>
      </p:pic>
      <p:pic>
        <p:nvPicPr>
          <p:cNvPr id="32" name="Image 31"/>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3461473" y="7139539"/>
            <a:ext cx="147418" cy="164096"/>
          </a:xfrm>
          <a:prstGeom prst="rect">
            <a:avLst/>
          </a:prstGeom>
        </p:spPr>
      </p:pic>
      <p:pic>
        <p:nvPicPr>
          <p:cNvPr id="33" name="Image 32"/>
          <p:cNvPicPr>
            <a:picLocks noChangeAspect="1"/>
          </p:cNvPicPr>
          <p:nvPr/>
        </p:nvPicPr>
        <p:blipFill>
          <a:blip r:embed="rId11" cstate="print">
            <a:duotone>
              <a:prstClr val="black"/>
              <a:schemeClr val="tx1">
                <a:tint val="45000"/>
                <a:satMod val="400000"/>
              </a:schemeClr>
            </a:duotone>
            <a:extLst>
              <a:ext uri="{28A0092B-C50C-407E-A947-70E740481C1C}">
                <a14:useLocalDpi xmlns:a14="http://schemas.microsoft.com/office/drawing/2010/main" val="0"/>
              </a:ext>
            </a:extLst>
          </a:blip>
          <a:stretch>
            <a:fillRect/>
          </a:stretch>
        </p:blipFill>
        <p:spPr>
          <a:xfrm>
            <a:off x="3510798" y="8157075"/>
            <a:ext cx="147418" cy="164096"/>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Modèle par défaut">
  <a:themeElements>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odèle par défaut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15720</TotalTime>
  <Words>3159</Words>
  <Application>Microsoft Office PowerPoint</Application>
  <PresentationFormat>Format A4 (210 x 297 mm)</PresentationFormat>
  <Paragraphs>562</Paragraphs>
  <Slides>19</Slides>
  <Notes>9</Notes>
  <HiddenSlides>0</HiddenSlides>
  <MMClips>0</MMClips>
  <ScaleCrop>false</ScaleCrop>
  <HeadingPairs>
    <vt:vector size="6" baseType="variant">
      <vt:variant>
        <vt:lpstr>Polices utilisées</vt:lpstr>
      </vt:variant>
      <vt:variant>
        <vt:i4>10</vt:i4>
      </vt:variant>
      <vt:variant>
        <vt:lpstr>Thème</vt:lpstr>
      </vt:variant>
      <vt:variant>
        <vt:i4>2</vt:i4>
      </vt:variant>
      <vt:variant>
        <vt:lpstr>Titres des diapositives</vt:lpstr>
      </vt:variant>
      <vt:variant>
        <vt:i4>19</vt:i4>
      </vt:variant>
    </vt:vector>
  </HeadingPairs>
  <TitlesOfParts>
    <vt:vector size="31" baseType="lpstr">
      <vt:lpstr>Arial Unicode MS</vt:lpstr>
      <vt:lpstr>Arial</vt:lpstr>
      <vt:lpstr>BrowalliaUPC</vt:lpstr>
      <vt:lpstr>Calibri</vt:lpstr>
      <vt:lpstr>Century Gothic</vt:lpstr>
      <vt:lpstr>Symbol</vt:lpstr>
      <vt:lpstr>Times New Roman</vt:lpstr>
      <vt:lpstr>Wingdings</vt:lpstr>
      <vt:lpstr>Wingdings 2</vt:lpstr>
      <vt:lpstr>Wingdings 3</vt:lpstr>
      <vt:lpstr>Modèle par défaut</vt:lpstr>
      <vt:lpstr>1_Modèle par défaut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LCL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cdutray</dc:creator>
  <cp:lastModifiedBy>Jessica Botolo</cp:lastModifiedBy>
  <cp:revision>1061</cp:revision>
  <cp:lastPrinted>2015-12-08T15:19:14Z</cp:lastPrinted>
  <dcterms:created xsi:type="dcterms:W3CDTF">2007-08-20T09:27:45Z</dcterms:created>
  <dcterms:modified xsi:type="dcterms:W3CDTF">2016-05-23T09:41:53Z</dcterms:modified>
</cp:coreProperties>
</file>